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4" r:id="rId2"/>
    <p:sldId id="257" r:id="rId3"/>
    <p:sldId id="258" r:id="rId4"/>
    <p:sldId id="261" r:id="rId5"/>
    <p:sldId id="262" r:id="rId6"/>
    <p:sldId id="263" r:id="rId7"/>
    <p:sldId id="265"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8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2ADBF-205B-4238-9D80-E32CBEF39BF8}" type="datetimeFigureOut">
              <a:rPr lang="tr-TR" smtClean="0"/>
              <a:t>25.08.2022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8191-B1CB-4776-8204-AE20D35C65A8}" type="slidenum">
              <a:rPr lang="tr-TR" smtClean="0"/>
              <a:t>‹#›</a:t>
            </a:fld>
            <a:endParaRPr lang="tr-TR"/>
          </a:p>
        </p:txBody>
      </p:sp>
    </p:spTree>
    <p:extLst>
      <p:ext uri="{BB962C8B-B14F-4D97-AF65-F5344CB8AC3E}">
        <p14:creationId xmlns:p14="http://schemas.microsoft.com/office/powerpoint/2010/main" val="30900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5</a:t>
            </a:fld>
            <a:endParaRPr lang="tr-TR"/>
          </a:p>
        </p:txBody>
      </p:sp>
    </p:spTree>
    <p:extLst>
      <p:ext uri="{BB962C8B-B14F-4D97-AF65-F5344CB8AC3E}">
        <p14:creationId xmlns:p14="http://schemas.microsoft.com/office/powerpoint/2010/main" val="129342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6</a:t>
            </a:fld>
            <a:endParaRPr lang="tr-TR"/>
          </a:p>
        </p:txBody>
      </p:sp>
    </p:spTree>
    <p:extLst>
      <p:ext uri="{BB962C8B-B14F-4D97-AF65-F5344CB8AC3E}">
        <p14:creationId xmlns:p14="http://schemas.microsoft.com/office/powerpoint/2010/main" val="344562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icture 1">
            <a:extLst>
              <a:ext uri="{FF2B5EF4-FFF2-40B4-BE49-F238E27FC236}">
                <a16:creationId xmlns:a16="http://schemas.microsoft.com/office/drawing/2014/main" id="{28586F01-66F1-EF8C-8EAA-992E587F5B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descr="TextBox 1">
            <a:extLst>
              <a:ext uri="{FF2B5EF4-FFF2-40B4-BE49-F238E27FC236}">
                <a16:creationId xmlns:a16="http://schemas.microsoft.com/office/drawing/2014/main" id="{91FF9C30-4CB3-CA28-B1F4-CC88881B971E}"/>
              </a:ext>
            </a:extLst>
          </p:cNvPr>
          <p:cNvSpPr txBox="1">
            <a:spLocks/>
          </p:cNvSpPr>
          <p:nvPr/>
        </p:nvSpPr>
        <p:spPr bwMode="auto">
          <a:xfrm>
            <a:off x="8955088" y="4068763"/>
            <a:ext cx="9242425" cy="280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8575" indent="-2857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98000"/>
              </a:lnSpc>
            </a:pPr>
            <a:r>
              <a:rPr lang="tr-TR" altLang="tr-TR" sz="10000" b="1">
                <a:solidFill>
                  <a:srgbClr val="3BEBE6"/>
                </a:solidFill>
              </a:rPr>
              <a:t>TÜSİAD SD² 2021 </a:t>
            </a:r>
            <a:r>
              <a:rPr lang="tr-TR" altLang="tr-TR" sz="10000" b="1">
                <a:solidFill>
                  <a:srgbClr val="ADFDFE"/>
                </a:solidFill>
              </a:rPr>
              <a:t>ÇÖZÜM DOSYASI</a:t>
            </a:r>
            <a:endParaRPr lang="tr-TR" altLang="tr-TR" sz="10000" b="1">
              <a:solidFill>
                <a:srgbClr val="3BEBE6"/>
              </a:solidFill>
            </a:endParaRPr>
          </a:p>
        </p:txBody>
      </p:sp>
      <p:sp>
        <p:nvSpPr>
          <p:cNvPr id="3075" name="AutoShape 3">
            <a:extLst>
              <a:ext uri="{FF2B5EF4-FFF2-40B4-BE49-F238E27FC236}">
                <a16:creationId xmlns:a16="http://schemas.microsoft.com/office/drawing/2014/main" id="{9CC0A485-77A8-5957-8B95-70A5B1013995}"/>
              </a:ext>
            </a:extLst>
          </p:cNvPr>
          <p:cNvSpPr>
            <a:spLocks/>
          </p:cNvSpPr>
          <p:nvPr/>
        </p:nvSpPr>
        <p:spPr bwMode="auto">
          <a:xfrm>
            <a:off x="10977563" y="7115175"/>
            <a:ext cx="2495550" cy="1247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25400" cap="flat" cmpd="sng">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endParaRPr lang="tr-TR" altLang="tr-TR"/>
          </a:p>
        </p:txBody>
      </p:sp>
      <p:pic>
        <p:nvPicPr>
          <p:cNvPr id="3076" name="Picture 4" descr="Resim 4">
            <a:extLst>
              <a:ext uri="{FF2B5EF4-FFF2-40B4-BE49-F238E27FC236}">
                <a16:creationId xmlns:a16="http://schemas.microsoft.com/office/drawing/2014/main" id="{6C7A3991-650C-FEC7-F4FD-C513FA6657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7263" y="7239000"/>
            <a:ext cx="221615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AutoShape 5">
            <a:extLst>
              <a:ext uri="{FF2B5EF4-FFF2-40B4-BE49-F238E27FC236}">
                <a16:creationId xmlns:a16="http://schemas.microsoft.com/office/drawing/2014/main" id="{9A1A01D1-5CC7-6BAE-E171-F14AFDD889BF}"/>
              </a:ext>
            </a:extLst>
          </p:cNvPr>
          <p:cNvSpPr>
            <a:spLocks/>
          </p:cNvSpPr>
          <p:nvPr/>
        </p:nvSpPr>
        <p:spPr bwMode="auto">
          <a:xfrm>
            <a:off x="13679488" y="7115175"/>
            <a:ext cx="2493962" cy="1247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25400" cap="flat" cmpd="sng">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endParaRPr lang="tr-TR" altLang="tr-TR"/>
          </a:p>
        </p:txBody>
      </p:sp>
      <p:pic>
        <p:nvPicPr>
          <p:cNvPr id="3078" name="Picture 6" descr="Resim 10">
            <a:extLst>
              <a:ext uri="{FF2B5EF4-FFF2-40B4-BE49-F238E27FC236}">
                <a16:creationId xmlns:a16="http://schemas.microsoft.com/office/drawing/2014/main" id="{B7EC0D7D-E5EC-AA46-73D5-C467DFEF58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27113" y="7218363"/>
            <a:ext cx="2357437" cy="100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3"/>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4"/>
          <p:cNvSpPr/>
          <p:nvPr/>
        </p:nvSpPr>
        <p:spPr>
          <a:xfrm>
            <a:off x="-6350" y="1"/>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Freeform 5"/>
          <p:cNvSpPr/>
          <p:nvPr/>
        </p:nvSpPr>
        <p:spPr>
          <a:xfrm>
            <a:off x="0" y="9749653"/>
            <a:ext cx="18288000" cy="537346"/>
          </a:xfrm>
          <a:custGeom>
            <a:avLst/>
            <a:gdLst>
              <a:gd name="connsiteX0" fmla="*/ 0 w 18288000"/>
              <a:gd name="connsiteY0" fmla="*/ 0 h 537346"/>
              <a:gd name="connsiteX1" fmla="*/ 18288000 w 18288000"/>
              <a:gd name="connsiteY1" fmla="*/ 0 h 537346"/>
              <a:gd name="connsiteX2" fmla="*/ 18288000 w 18288000"/>
              <a:gd name="connsiteY2" fmla="*/ 537346 h 537346"/>
              <a:gd name="connsiteX3" fmla="*/ 0 w 18288000"/>
              <a:gd name="connsiteY3" fmla="*/ 537346 h 537346"/>
              <a:gd name="connsiteX4" fmla="*/ 0 w 18288000"/>
              <a:gd name="connsiteY4" fmla="*/ 0 h 5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537346">
                <a:moveTo>
                  <a:pt x="0" y="0"/>
                </a:moveTo>
                <a:lnTo>
                  <a:pt x="18288000" y="0"/>
                </a:lnTo>
                <a:lnTo>
                  <a:pt x="18288000" y="537346"/>
                </a:lnTo>
                <a:lnTo>
                  <a:pt x="0" y="537346"/>
                </a:lnTo>
                <a:lnTo>
                  <a:pt x="0" y="0"/>
                </a:lnTo>
                <a:close/>
              </a:path>
            </a:pathLst>
          </a:custGeom>
          <a:solidFill>
            <a:srgbClr val="4DBCB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6"/>
          <p:cNvSpPr/>
          <p:nvPr/>
        </p:nvSpPr>
        <p:spPr>
          <a:xfrm>
            <a:off x="-6350" y="844550"/>
            <a:ext cx="5937250" cy="692150"/>
          </a:xfrm>
          <a:custGeom>
            <a:avLst/>
            <a:gdLst>
              <a:gd name="connsiteX0" fmla="*/ 5941063 w 5937250"/>
              <a:gd name="connsiteY0" fmla="*/ 696889 h 692150"/>
              <a:gd name="connsiteX1" fmla="*/ 2607378 w 5937250"/>
              <a:gd name="connsiteY1" fmla="*/ 696889 h 692150"/>
              <a:gd name="connsiteX2" fmla="*/ 1973090 w 5937250"/>
              <a:gd name="connsiteY2" fmla="*/ 62840 h 692150"/>
              <a:gd name="connsiteX3" fmla="*/ 5711 w 5937250"/>
              <a:gd name="connsiteY3" fmla="*/ 62840 h 692150"/>
              <a:gd name="connsiteX4" fmla="*/ 5711 w 5937250"/>
              <a:gd name="connsiteY4" fmla="*/ 17209 h 692150"/>
              <a:gd name="connsiteX5" fmla="*/ 1991933 w 5937250"/>
              <a:gd name="connsiteY5" fmla="*/ 17209 h 692150"/>
              <a:gd name="connsiteX6" fmla="*/ 2626221 w 5937250"/>
              <a:gd name="connsiteY6" fmla="*/ 651258 h 692150"/>
              <a:gd name="connsiteX7" fmla="*/ 5941063 w 5937250"/>
              <a:gd name="connsiteY7" fmla="*/ 651258 h 692150"/>
              <a:gd name="connsiteX8" fmla="*/ 5941063 w 5937250"/>
              <a:gd name="connsiteY8" fmla="*/ 696889 h 692150"/>
              <a:gd name="connsiteX9" fmla="*/ 5941063 w 5937250"/>
              <a:gd name="connsiteY9" fmla="*/ 696889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250" h="692150">
                <a:moveTo>
                  <a:pt x="5941063" y="696889"/>
                </a:moveTo>
                <a:lnTo>
                  <a:pt x="2607378" y="696889"/>
                </a:lnTo>
                <a:lnTo>
                  <a:pt x="1973090" y="62840"/>
                </a:lnTo>
                <a:lnTo>
                  <a:pt x="5711" y="62840"/>
                </a:lnTo>
                <a:lnTo>
                  <a:pt x="5711" y="17209"/>
                </a:lnTo>
                <a:lnTo>
                  <a:pt x="1991933" y="17209"/>
                </a:lnTo>
                <a:lnTo>
                  <a:pt x="2626221" y="651258"/>
                </a:lnTo>
                <a:lnTo>
                  <a:pt x="5941063" y="651258"/>
                </a:lnTo>
                <a:lnTo>
                  <a:pt x="5941063" y="696889"/>
                </a:lnTo>
                <a:lnTo>
                  <a:pt x="5941063" y="69688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7"/>
          <p:cNvSpPr/>
          <p:nvPr/>
        </p:nvSpPr>
        <p:spPr>
          <a:xfrm>
            <a:off x="2241550" y="1149350"/>
            <a:ext cx="1022350" cy="349250"/>
          </a:xfrm>
          <a:custGeom>
            <a:avLst/>
            <a:gdLst>
              <a:gd name="connsiteX0" fmla="*/ 1029217 w 1022350"/>
              <a:gd name="connsiteY0" fmla="*/ 351883 h 349250"/>
              <a:gd name="connsiteX1" fmla="*/ 369059 w 1022350"/>
              <a:gd name="connsiteY1" fmla="*/ 351883 h 349250"/>
              <a:gd name="connsiteX2" fmla="*/ 9757 w 1022350"/>
              <a:gd name="connsiteY2" fmla="*/ 10447 h 349250"/>
              <a:gd name="connsiteX3" fmla="*/ 670234 w 1022350"/>
              <a:gd name="connsiteY3" fmla="*/ 10447 h 349250"/>
              <a:gd name="connsiteX4" fmla="*/ 1029217 w 1022350"/>
              <a:gd name="connsiteY4" fmla="*/ 351883 h 349250"/>
              <a:gd name="connsiteX5" fmla="*/ 1029217 w 10223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50" h="349250">
                <a:moveTo>
                  <a:pt x="1029217" y="351883"/>
                </a:moveTo>
                <a:lnTo>
                  <a:pt x="369059" y="351883"/>
                </a:lnTo>
                <a:lnTo>
                  <a:pt x="9757" y="10447"/>
                </a:lnTo>
                <a:lnTo>
                  <a:pt x="670234" y="10447"/>
                </a:lnTo>
                <a:lnTo>
                  <a:pt x="1029217" y="351883"/>
                </a:lnTo>
                <a:lnTo>
                  <a:pt x="1029217"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8"/>
          <p:cNvSpPr/>
          <p:nvPr/>
        </p:nvSpPr>
        <p:spPr>
          <a:xfrm>
            <a:off x="3562350" y="1149350"/>
            <a:ext cx="1009650" cy="349250"/>
          </a:xfrm>
          <a:custGeom>
            <a:avLst/>
            <a:gdLst>
              <a:gd name="connsiteX0" fmla="*/ 1011486 w 1009650"/>
              <a:gd name="connsiteY0" fmla="*/ 351883 h 349250"/>
              <a:gd name="connsiteX1" fmla="*/ 351009 w 1009650"/>
              <a:gd name="connsiteY1" fmla="*/ 351883 h 349250"/>
              <a:gd name="connsiteX2" fmla="*/ 9592 w 1009650"/>
              <a:gd name="connsiteY2" fmla="*/ 10447 h 349250"/>
              <a:gd name="connsiteX3" fmla="*/ 669750 w 1009650"/>
              <a:gd name="connsiteY3" fmla="*/ 10447 h 349250"/>
              <a:gd name="connsiteX4" fmla="*/ 1011486 w 1009650"/>
              <a:gd name="connsiteY4" fmla="*/ 351883 h 349250"/>
              <a:gd name="connsiteX5" fmla="*/ 1011486 w 10096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50" h="349250">
                <a:moveTo>
                  <a:pt x="1011486" y="351883"/>
                </a:moveTo>
                <a:lnTo>
                  <a:pt x="351009" y="351883"/>
                </a:lnTo>
                <a:lnTo>
                  <a:pt x="9592" y="10447"/>
                </a:lnTo>
                <a:lnTo>
                  <a:pt x="669750" y="10447"/>
                </a:lnTo>
                <a:lnTo>
                  <a:pt x="1011486" y="351883"/>
                </a:lnTo>
                <a:lnTo>
                  <a:pt x="1011486"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9"/>
          <p:cNvSpPr/>
          <p:nvPr/>
        </p:nvSpPr>
        <p:spPr>
          <a:xfrm>
            <a:off x="615950" y="1111250"/>
            <a:ext cx="4108450" cy="666750"/>
          </a:xfrm>
          <a:custGeom>
            <a:avLst/>
            <a:gdLst>
              <a:gd name="connsiteX0" fmla="*/ 4109591 w 4108450"/>
              <a:gd name="connsiteY0" fmla="*/ 667598 h 666750"/>
              <a:gd name="connsiteX1" fmla="*/ 1884792 w 4108450"/>
              <a:gd name="connsiteY1" fmla="*/ 667598 h 666750"/>
              <a:gd name="connsiteX2" fmla="*/ 1250185 w 4108450"/>
              <a:gd name="connsiteY2" fmla="*/ 33549 h 666750"/>
              <a:gd name="connsiteX3" fmla="*/ 7479 w 4108450"/>
              <a:gd name="connsiteY3" fmla="*/ 33549 h 666750"/>
              <a:gd name="connsiteX4" fmla="*/ 7479 w 4108450"/>
              <a:gd name="connsiteY4" fmla="*/ 9617 h 666750"/>
              <a:gd name="connsiteX5" fmla="*/ 1260086 w 4108450"/>
              <a:gd name="connsiteY5" fmla="*/ 9617 h 666750"/>
              <a:gd name="connsiteX6" fmla="*/ 1894693 w 4108450"/>
              <a:gd name="connsiteY6" fmla="*/ 643666 h 666750"/>
              <a:gd name="connsiteX7" fmla="*/ 4109591 w 4108450"/>
              <a:gd name="connsiteY7" fmla="*/ 643666 h 666750"/>
              <a:gd name="connsiteX8" fmla="*/ 4109591 w 4108450"/>
              <a:gd name="connsiteY8" fmla="*/ 667598 h 666750"/>
              <a:gd name="connsiteX9" fmla="*/ 4109591 w 4108450"/>
              <a:gd name="connsiteY9" fmla="*/ 667598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8450" h="666750">
                <a:moveTo>
                  <a:pt x="4109591" y="667598"/>
                </a:moveTo>
                <a:lnTo>
                  <a:pt x="1884792" y="667598"/>
                </a:lnTo>
                <a:lnTo>
                  <a:pt x="1250185" y="33549"/>
                </a:lnTo>
                <a:lnTo>
                  <a:pt x="7479" y="33549"/>
                </a:lnTo>
                <a:lnTo>
                  <a:pt x="7479" y="9617"/>
                </a:lnTo>
                <a:lnTo>
                  <a:pt x="1260086" y="9617"/>
                </a:lnTo>
                <a:lnTo>
                  <a:pt x="1894693" y="643666"/>
                </a:lnTo>
                <a:lnTo>
                  <a:pt x="4109591" y="643666"/>
                </a:lnTo>
                <a:lnTo>
                  <a:pt x="4109591" y="667598"/>
                </a:lnTo>
                <a:lnTo>
                  <a:pt x="4109591" y="667598"/>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10"/>
          <p:cNvSpPr/>
          <p:nvPr/>
        </p:nvSpPr>
        <p:spPr>
          <a:xfrm>
            <a:off x="12706350" y="1289050"/>
            <a:ext cx="5530850" cy="654050"/>
          </a:xfrm>
          <a:custGeom>
            <a:avLst/>
            <a:gdLst>
              <a:gd name="connsiteX0" fmla="*/ 5543447 w 5530850"/>
              <a:gd name="connsiteY0" fmla="*/ 654082 h 654050"/>
              <a:gd name="connsiteX1" fmla="*/ 2433806 w 5530850"/>
              <a:gd name="connsiteY1" fmla="*/ 654082 h 654050"/>
              <a:gd name="connsiteX2" fmla="*/ 1842146 w 5530850"/>
              <a:gd name="connsiteY2" fmla="*/ 58752 h 654050"/>
              <a:gd name="connsiteX3" fmla="*/ 6986 w 5530850"/>
              <a:gd name="connsiteY3" fmla="*/ 58752 h 654050"/>
              <a:gd name="connsiteX4" fmla="*/ 6986 w 5530850"/>
              <a:gd name="connsiteY4" fmla="*/ 15907 h 654050"/>
              <a:gd name="connsiteX5" fmla="*/ 1859722 w 5530850"/>
              <a:gd name="connsiteY5" fmla="*/ 15907 h 654050"/>
              <a:gd name="connsiteX6" fmla="*/ 2451382 w 5530850"/>
              <a:gd name="connsiteY6" fmla="*/ 611238 h 654050"/>
              <a:gd name="connsiteX7" fmla="*/ 5543447 w 5530850"/>
              <a:gd name="connsiteY7" fmla="*/ 611238 h 654050"/>
              <a:gd name="connsiteX8" fmla="*/ 5543447 w 5530850"/>
              <a:gd name="connsiteY8" fmla="*/ 654082 h 654050"/>
              <a:gd name="connsiteX9" fmla="*/ 5543447 w 5530850"/>
              <a:gd name="connsiteY9" fmla="*/ 654082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850" h="654050">
                <a:moveTo>
                  <a:pt x="5543447" y="654082"/>
                </a:moveTo>
                <a:lnTo>
                  <a:pt x="2433806" y="654082"/>
                </a:lnTo>
                <a:lnTo>
                  <a:pt x="1842146" y="58752"/>
                </a:lnTo>
                <a:lnTo>
                  <a:pt x="6986" y="58752"/>
                </a:lnTo>
                <a:lnTo>
                  <a:pt x="6986" y="15907"/>
                </a:lnTo>
                <a:lnTo>
                  <a:pt x="1859722" y="15907"/>
                </a:lnTo>
                <a:lnTo>
                  <a:pt x="2451382" y="611238"/>
                </a:lnTo>
                <a:lnTo>
                  <a:pt x="5543447" y="611238"/>
                </a:lnTo>
                <a:lnTo>
                  <a:pt x="5543447" y="654082"/>
                </a:lnTo>
                <a:lnTo>
                  <a:pt x="5543447" y="654082"/>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1"/>
          <p:cNvSpPr/>
          <p:nvPr/>
        </p:nvSpPr>
        <p:spPr>
          <a:xfrm>
            <a:off x="14801850" y="1568450"/>
            <a:ext cx="1555750" cy="336550"/>
          </a:xfrm>
          <a:custGeom>
            <a:avLst/>
            <a:gdLst>
              <a:gd name="connsiteX0" fmla="*/ 12087 w 1555750"/>
              <a:gd name="connsiteY0" fmla="*/ 16346 h 336550"/>
              <a:gd name="connsiteX1" fmla="*/ 1243969 w 1555750"/>
              <a:gd name="connsiteY1" fmla="*/ 16346 h 336550"/>
              <a:gd name="connsiteX2" fmla="*/ 1562441 w 1555750"/>
              <a:gd name="connsiteY2" fmla="*/ 336931 h 336550"/>
              <a:gd name="connsiteX3" fmla="*/ 347243 w 1555750"/>
              <a:gd name="connsiteY3" fmla="*/ 336931 h 336550"/>
              <a:gd name="connsiteX4" fmla="*/ 12087 w 1555750"/>
              <a:gd name="connsiteY4" fmla="*/ 16346 h 336550"/>
              <a:gd name="connsiteX5" fmla="*/ 12087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2087" y="16346"/>
                </a:moveTo>
                <a:lnTo>
                  <a:pt x="1243969" y="16346"/>
                </a:lnTo>
                <a:lnTo>
                  <a:pt x="1562441" y="336931"/>
                </a:lnTo>
                <a:lnTo>
                  <a:pt x="347243" y="336931"/>
                </a:lnTo>
                <a:lnTo>
                  <a:pt x="12087" y="16346"/>
                </a:lnTo>
                <a:lnTo>
                  <a:pt x="12087"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2"/>
          <p:cNvSpPr/>
          <p:nvPr/>
        </p:nvSpPr>
        <p:spPr>
          <a:xfrm>
            <a:off x="16300450" y="1568450"/>
            <a:ext cx="1555750" cy="336550"/>
          </a:xfrm>
          <a:custGeom>
            <a:avLst/>
            <a:gdLst>
              <a:gd name="connsiteX0" fmla="*/ 14982 w 1555750"/>
              <a:gd name="connsiteY0" fmla="*/ 16346 h 336550"/>
              <a:gd name="connsiteX1" fmla="*/ 1246565 w 1555750"/>
              <a:gd name="connsiteY1" fmla="*/ 16346 h 336550"/>
              <a:gd name="connsiteX2" fmla="*/ 1565333 w 1555750"/>
              <a:gd name="connsiteY2" fmla="*/ 336931 h 336550"/>
              <a:gd name="connsiteX3" fmla="*/ 349839 w 1555750"/>
              <a:gd name="connsiteY3" fmla="*/ 336931 h 336550"/>
              <a:gd name="connsiteX4" fmla="*/ 14982 w 1555750"/>
              <a:gd name="connsiteY4" fmla="*/ 16346 h 336550"/>
              <a:gd name="connsiteX5" fmla="*/ 14982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4982" y="16346"/>
                </a:moveTo>
                <a:lnTo>
                  <a:pt x="1246565" y="16346"/>
                </a:lnTo>
                <a:lnTo>
                  <a:pt x="1565333" y="336931"/>
                </a:lnTo>
                <a:lnTo>
                  <a:pt x="349839" y="336931"/>
                </a:lnTo>
                <a:lnTo>
                  <a:pt x="14982" y="16346"/>
                </a:lnTo>
                <a:lnTo>
                  <a:pt x="14982"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3"/>
          <p:cNvSpPr/>
          <p:nvPr/>
        </p:nvSpPr>
        <p:spPr>
          <a:xfrm>
            <a:off x="13100050" y="1466850"/>
            <a:ext cx="1428750" cy="158750"/>
          </a:xfrm>
          <a:custGeom>
            <a:avLst/>
            <a:gdLst>
              <a:gd name="connsiteX0" fmla="*/ 1432656 w 1428750"/>
              <a:gd name="connsiteY0" fmla="*/ 169179 h 158750"/>
              <a:gd name="connsiteX1" fmla="*/ 1047450 w 1428750"/>
              <a:gd name="connsiteY1" fmla="*/ 169179 h 158750"/>
              <a:gd name="connsiteX2" fmla="*/ 918156 w 1428750"/>
              <a:gd name="connsiteY2" fmla="*/ 39147 h 158750"/>
              <a:gd name="connsiteX3" fmla="*/ 9811 w 1428750"/>
              <a:gd name="connsiteY3" fmla="*/ 39147 h 158750"/>
              <a:gd name="connsiteX4" fmla="*/ 9811 w 1428750"/>
              <a:gd name="connsiteY4" fmla="*/ 16676 h 158750"/>
              <a:gd name="connsiteX5" fmla="*/ 927391 w 1428750"/>
              <a:gd name="connsiteY5" fmla="*/ 16676 h 158750"/>
              <a:gd name="connsiteX6" fmla="*/ 1056687 w 1428750"/>
              <a:gd name="connsiteY6" fmla="*/ 146708 h 158750"/>
              <a:gd name="connsiteX7" fmla="*/ 1432656 w 1428750"/>
              <a:gd name="connsiteY7" fmla="*/ 146708 h 158750"/>
              <a:gd name="connsiteX8" fmla="*/ 1432656 w 1428750"/>
              <a:gd name="connsiteY8" fmla="*/ 169179 h 158750"/>
              <a:gd name="connsiteX9" fmla="*/ 1432656 w 1428750"/>
              <a:gd name="connsiteY9" fmla="*/ 169179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0" h="158750">
                <a:moveTo>
                  <a:pt x="1432656" y="169179"/>
                </a:moveTo>
                <a:lnTo>
                  <a:pt x="1047450" y="169179"/>
                </a:lnTo>
                <a:lnTo>
                  <a:pt x="918156" y="39147"/>
                </a:lnTo>
                <a:lnTo>
                  <a:pt x="9811" y="39147"/>
                </a:lnTo>
                <a:lnTo>
                  <a:pt x="9811" y="16676"/>
                </a:lnTo>
                <a:lnTo>
                  <a:pt x="927391" y="16676"/>
                </a:lnTo>
                <a:lnTo>
                  <a:pt x="1056687" y="146708"/>
                </a:lnTo>
                <a:lnTo>
                  <a:pt x="1432656" y="146708"/>
                </a:lnTo>
                <a:lnTo>
                  <a:pt x="1432656" y="169179"/>
                </a:lnTo>
                <a:lnTo>
                  <a:pt x="1432656" y="16917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5"/>
          <p:cNvPicPr>
            <a:picLocks noChangeAspect="1"/>
          </p:cNvPicPr>
          <p:nvPr/>
        </p:nvPicPr>
        <p:blipFill>
          <a:blip r:embed="rId2"/>
          <a:stretch>
            <a:fillRect/>
          </a:stretch>
        </p:blipFill>
        <p:spPr>
          <a:xfrm>
            <a:off x="14248130" y="7726680"/>
            <a:ext cx="4046220" cy="2042160"/>
          </a:xfrm>
          <a:prstGeom prst="rect">
            <a:avLst/>
          </a:prstGeom>
        </p:spPr>
      </p:pic>
      <p:sp>
        <p:nvSpPr>
          <p:cNvPr id="14" name="TextBox 15"/>
          <p:cNvSpPr txBox="1"/>
          <p:nvPr/>
        </p:nvSpPr>
        <p:spPr>
          <a:xfrm>
            <a:off x="511318" y="1905000"/>
            <a:ext cx="5189395"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KULLANICISI</a:t>
            </a:r>
            <a:endParaRPr lang="en-US" altLang="zh-CN" sz="4000" b="1" dirty="0">
              <a:solidFill>
                <a:srgbClr val="3BEBE6"/>
              </a:solidFill>
              <a:latin typeface="+mj-lt"/>
              <a:ea typeface="Times New Roman"/>
              <a:cs typeface="Times New Roman" panose="02020603050405020304" pitchFamily="18" charset="0"/>
            </a:endParaRPr>
          </a:p>
        </p:txBody>
      </p:sp>
      <p:sp>
        <p:nvSpPr>
          <p:cNvPr id="16" name="TextBox 15">
            <a:extLst>
              <a:ext uri="{FF2B5EF4-FFF2-40B4-BE49-F238E27FC236}">
                <a16:creationId xmlns:a16="http://schemas.microsoft.com/office/drawing/2014/main" id="{A3879877-CDF9-C8BE-94AD-A9C223CB1258}"/>
              </a:ext>
            </a:extLst>
          </p:cNvPr>
          <p:cNvSpPr txBox="1"/>
          <p:nvPr/>
        </p:nvSpPr>
        <p:spPr>
          <a:xfrm>
            <a:off x="6775593" y="825003"/>
            <a:ext cx="4825857"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FİRMA TANITIMI</a:t>
            </a:r>
            <a:endParaRPr lang="en-US" altLang="zh-CN" sz="5400" b="1" dirty="0">
              <a:solidFill>
                <a:srgbClr val="3BEBE6"/>
              </a:solidFill>
              <a:latin typeface="+mj-lt"/>
              <a:ea typeface="Times New Roman"/>
              <a:cs typeface="Times New Roman" panose="02020603050405020304" pitchFamily="18" charset="0"/>
            </a:endParaRPr>
          </a:p>
        </p:txBody>
      </p:sp>
      <p:sp>
        <p:nvSpPr>
          <p:cNvPr id="17" name="TextBox 15">
            <a:extLst>
              <a:ext uri="{FF2B5EF4-FFF2-40B4-BE49-F238E27FC236}">
                <a16:creationId xmlns:a16="http://schemas.microsoft.com/office/drawing/2014/main" id="{DCA857FC-08D6-94CD-02FF-87036C648F03}"/>
              </a:ext>
            </a:extLst>
          </p:cNvPr>
          <p:cNvSpPr txBox="1"/>
          <p:nvPr/>
        </p:nvSpPr>
        <p:spPr>
          <a:xfrm>
            <a:off x="504966" y="2691247"/>
            <a:ext cx="1338122"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TOFAŞ</a:t>
            </a:r>
            <a:endParaRPr lang="en-US" altLang="zh-CN" sz="3600" b="1" dirty="0">
              <a:solidFill>
                <a:schemeClr val="bg1"/>
              </a:solidFill>
              <a:latin typeface="+mj-lt"/>
              <a:ea typeface="Times New Roman"/>
              <a:cs typeface="Times New Roman" panose="02020603050405020304" pitchFamily="18" charset="0"/>
            </a:endParaRPr>
          </a:p>
        </p:txBody>
      </p:sp>
      <p:sp>
        <p:nvSpPr>
          <p:cNvPr id="20" name="TextBox 15">
            <a:extLst>
              <a:ext uri="{FF2B5EF4-FFF2-40B4-BE49-F238E27FC236}">
                <a16:creationId xmlns:a16="http://schemas.microsoft.com/office/drawing/2014/main" id="{887EC34B-FB94-8AF7-DAAA-64CDE4E0092F}"/>
              </a:ext>
            </a:extLst>
          </p:cNvPr>
          <p:cNvSpPr txBox="1"/>
          <p:nvPr/>
        </p:nvSpPr>
        <p:spPr>
          <a:xfrm>
            <a:off x="517667" y="3363767"/>
            <a:ext cx="17332182" cy="1477328"/>
          </a:xfrm>
          <a:prstGeom prst="rect">
            <a:avLst/>
          </a:prstGeom>
          <a:noFill/>
        </p:spPr>
        <p:txBody>
          <a:bodyPr wrap="square" lIns="0" tIns="0" rIns="0" bIns="0" rtlCol="0">
            <a:spAutoFit/>
          </a:bodyPr>
          <a:lstStyle/>
          <a:p>
            <a:pPr marL="0">
              <a:lnSpc>
                <a:spcPct val="100000"/>
              </a:lnSpc>
            </a:pPr>
            <a:r>
              <a:rPr lang="tr-TR" altLang="zh-CN" sz="2400" dirty="0">
                <a:solidFill>
                  <a:schemeClr val="bg1"/>
                </a:solidFill>
                <a:latin typeface="+mj-lt"/>
                <a:ea typeface="Times New Roman"/>
                <a:cs typeface="Times New Roman" panose="02020603050405020304" pitchFamily="18" charset="0"/>
              </a:rPr>
              <a:t>1968 yılında kurulan Tofaş, Türkiye’nin hem binek otomobil hem de hafif ticari araç üreten tek otomotiv şirketidir. Yılda 450 bin araçlık üretim kapasitesi ve 7 bine yakın çalışanı ile Türkiye’nin sekizinci büyük sanayi kuruluşudur. FCA Grubu’nun dünya çapında 400 fabrikasında uygulanan “Dünya Klasında Üretim” (WCM) metodolojisi kapsamında Tofaş, tüm otomobil fabrikaları içinde en yüksek puana sahip şirkettir. Tofaş aynı zamanda grubun Avrupa’daki iki büyük Ar-</a:t>
            </a:r>
            <a:r>
              <a:rPr lang="tr-TR" altLang="zh-CN" sz="2400" dirty="0" err="1">
                <a:solidFill>
                  <a:schemeClr val="bg1"/>
                </a:solidFill>
                <a:latin typeface="+mj-lt"/>
                <a:ea typeface="Times New Roman"/>
                <a:cs typeface="Times New Roman" panose="02020603050405020304" pitchFamily="18" charset="0"/>
              </a:rPr>
              <a:t>Ge</a:t>
            </a:r>
            <a:r>
              <a:rPr lang="tr-TR" altLang="zh-CN" sz="2400" dirty="0">
                <a:solidFill>
                  <a:schemeClr val="bg1"/>
                </a:solidFill>
                <a:latin typeface="+mj-lt"/>
                <a:ea typeface="Times New Roman"/>
                <a:cs typeface="Times New Roman" panose="02020603050405020304" pitchFamily="18" charset="0"/>
              </a:rPr>
              <a:t> merkezinden biridir.</a:t>
            </a:r>
          </a:p>
        </p:txBody>
      </p:sp>
      <p:sp>
        <p:nvSpPr>
          <p:cNvPr id="22" name="TextBox 15">
            <a:extLst>
              <a:ext uri="{FF2B5EF4-FFF2-40B4-BE49-F238E27FC236}">
                <a16:creationId xmlns:a16="http://schemas.microsoft.com/office/drawing/2014/main" id="{CD0267EF-C4B9-5038-A595-2FF77FC5E1EF}"/>
              </a:ext>
            </a:extLst>
          </p:cNvPr>
          <p:cNvSpPr txBox="1"/>
          <p:nvPr/>
        </p:nvSpPr>
        <p:spPr>
          <a:xfrm>
            <a:off x="517668" y="5148873"/>
            <a:ext cx="5183045"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TEDARİKÇİSİ</a:t>
            </a:r>
            <a:endParaRPr lang="en-US" altLang="zh-CN" sz="4000" b="1" dirty="0">
              <a:solidFill>
                <a:srgbClr val="3BEBE6"/>
              </a:solidFill>
              <a:latin typeface="+mj-lt"/>
              <a:ea typeface="Times New Roman"/>
              <a:cs typeface="Times New Roman" panose="02020603050405020304" pitchFamily="18" charset="0"/>
            </a:endParaRPr>
          </a:p>
        </p:txBody>
      </p:sp>
      <p:sp>
        <p:nvSpPr>
          <p:cNvPr id="23" name="TextBox 15">
            <a:extLst>
              <a:ext uri="{FF2B5EF4-FFF2-40B4-BE49-F238E27FC236}">
                <a16:creationId xmlns:a16="http://schemas.microsoft.com/office/drawing/2014/main" id="{128C8A35-D71D-A55B-0424-F8CD25D7C438}"/>
              </a:ext>
            </a:extLst>
          </p:cNvPr>
          <p:cNvSpPr txBox="1"/>
          <p:nvPr/>
        </p:nvSpPr>
        <p:spPr>
          <a:xfrm>
            <a:off x="517668" y="5906777"/>
            <a:ext cx="1911208"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SİMTERA</a:t>
            </a:r>
            <a:endParaRPr lang="en-US" altLang="zh-CN" sz="3600" b="1" dirty="0">
              <a:solidFill>
                <a:schemeClr val="bg1"/>
              </a:solidFill>
              <a:latin typeface="+mj-lt"/>
              <a:ea typeface="Times New Roman"/>
              <a:cs typeface="Times New Roman" panose="02020603050405020304" pitchFamily="18" charset="0"/>
            </a:endParaRPr>
          </a:p>
        </p:txBody>
      </p:sp>
      <p:sp>
        <p:nvSpPr>
          <p:cNvPr id="24" name="TextBox 15">
            <a:extLst>
              <a:ext uri="{FF2B5EF4-FFF2-40B4-BE49-F238E27FC236}">
                <a16:creationId xmlns:a16="http://schemas.microsoft.com/office/drawing/2014/main" id="{2EF4BC26-2010-3D9A-37FB-A5FEA5C2AB7D}"/>
              </a:ext>
            </a:extLst>
          </p:cNvPr>
          <p:cNvSpPr txBox="1"/>
          <p:nvPr/>
        </p:nvSpPr>
        <p:spPr>
          <a:xfrm>
            <a:off x="511318" y="6543516"/>
            <a:ext cx="17325832" cy="1477328"/>
          </a:xfrm>
          <a:prstGeom prst="rect">
            <a:avLst/>
          </a:prstGeom>
          <a:noFill/>
        </p:spPr>
        <p:txBody>
          <a:bodyPr wrap="square" lIns="0" tIns="0" rIns="0" bIns="0" rtlCol="0">
            <a:spAutoFit/>
          </a:bodyPr>
          <a:lstStyle/>
          <a:p>
            <a:pPr marL="0">
              <a:lnSpc>
                <a:spcPct val="100000"/>
              </a:lnSpc>
            </a:pPr>
            <a:r>
              <a:rPr lang="tr-TR" altLang="zh-CN" sz="2400" dirty="0" err="1">
                <a:solidFill>
                  <a:schemeClr val="bg1"/>
                </a:solidFill>
                <a:latin typeface="+mj-lt"/>
                <a:ea typeface="Times New Roman"/>
                <a:cs typeface="Times New Roman" panose="02020603050405020304" pitchFamily="18" charset="0"/>
              </a:rPr>
              <a:t>Simtera</a:t>
            </a:r>
            <a:r>
              <a:rPr lang="tr-TR" altLang="zh-CN" sz="2400" dirty="0">
                <a:solidFill>
                  <a:schemeClr val="bg1"/>
                </a:solidFill>
                <a:latin typeface="+mj-lt"/>
                <a:ea typeface="Times New Roman"/>
                <a:cs typeface="Times New Roman" panose="02020603050405020304" pitchFamily="18" charset="0"/>
              </a:rPr>
              <a:t> Bilişim </a:t>
            </a:r>
            <a:r>
              <a:rPr lang="tr-TR" altLang="zh-CN" sz="2400" dirty="0" err="1">
                <a:solidFill>
                  <a:schemeClr val="bg1"/>
                </a:solidFill>
                <a:latin typeface="+mj-lt"/>
                <a:ea typeface="Times New Roman"/>
                <a:cs typeface="Times New Roman" panose="02020603050405020304" pitchFamily="18" charset="0"/>
              </a:rPr>
              <a:t>FabMetrics</a:t>
            </a:r>
            <a:r>
              <a:rPr lang="tr-TR" altLang="zh-CN" sz="2400" dirty="0">
                <a:solidFill>
                  <a:schemeClr val="bg1"/>
                </a:solidFill>
                <a:latin typeface="+mj-lt"/>
                <a:ea typeface="Times New Roman"/>
                <a:cs typeface="Times New Roman" panose="02020603050405020304" pitchFamily="18" charset="0"/>
              </a:rPr>
              <a:t> ürününün geliştirilmesi ve ticarileştirilmesi üzerine yoğunlaşmış bir Endüstri 4.0 çözüm firmasıdır. Temelde, Bulut Bilişim, Büyük Veri Yönetimi, Endüstriyel Nesnelerin </a:t>
            </a:r>
            <a:r>
              <a:rPr lang="tr-TR" altLang="zh-CN" sz="2400" dirty="0" err="1">
                <a:solidFill>
                  <a:schemeClr val="bg1"/>
                </a:solidFill>
                <a:latin typeface="+mj-lt"/>
                <a:ea typeface="Times New Roman"/>
                <a:cs typeface="Times New Roman" panose="02020603050405020304" pitchFamily="18" charset="0"/>
              </a:rPr>
              <a:t>Interneti</a:t>
            </a:r>
            <a:r>
              <a:rPr lang="tr-TR" altLang="zh-CN" sz="2400" dirty="0">
                <a:solidFill>
                  <a:schemeClr val="bg1"/>
                </a:solidFill>
                <a:latin typeface="+mj-lt"/>
                <a:ea typeface="Times New Roman"/>
                <a:cs typeface="Times New Roman" panose="02020603050405020304" pitchFamily="18" charset="0"/>
              </a:rPr>
              <a:t> (</a:t>
            </a:r>
            <a:r>
              <a:rPr lang="tr-TR" altLang="zh-CN" sz="2400" dirty="0" err="1">
                <a:solidFill>
                  <a:schemeClr val="bg1"/>
                </a:solidFill>
                <a:latin typeface="+mj-lt"/>
                <a:ea typeface="Times New Roman"/>
                <a:cs typeface="Times New Roman" panose="02020603050405020304" pitchFamily="18" charset="0"/>
              </a:rPr>
              <a:t>IIoT</a:t>
            </a:r>
            <a:r>
              <a:rPr lang="tr-TR" altLang="zh-CN" sz="2400" dirty="0">
                <a:solidFill>
                  <a:schemeClr val="bg1"/>
                </a:solidFill>
                <a:latin typeface="+mj-lt"/>
                <a:ea typeface="Times New Roman"/>
                <a:cs typeface="Times New Roman" panose="02020603050405020304" pitchFamily="18" charset="0"/>
              </a:rPr>
              <a:t>) ve Makine Öğrenmesi teknolojilerine hakim bir şirkettir. Şirketin ayrıca üretim sistemleri ve imalat yönetimi hakkında derin bir danışmanlık bilgi birikimi mevcuttur. Bunun dışında otomasyon ve endüstriyel etiketleme konusunda bir partner networku bulunmaktadır.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7949026" y="1054536"/>
            <a:ext cx="2374707"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ÇAĞRI</a:t>
            </a:r>
            <a:endParaRPr lang="en-US" altLang="zh-CN" sz="54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983052" y="3357709"/>
            <a:ext cx="8160948" cy="110799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GÖVDE GEOMETRİ HATALARININ </a:t>
            </a:r>
          </a:p>
          <a:p>
            <a:pPr marL="0">
              <a:lnSpc>
                <a:spcPct val="100000"/>
              </a:lnSpc>
            </a:pPr>
            <a:r>
              <a:rPr lang="tr-TR" altLang="zh-CN" sz="3600" b="1" dirty="0">
                <a:solidFill>
                  <a:srgbClr val="3BEBE6"/>
                </a:solidFill>
                <a:latin typeface="+mj-lt"/>
                <a:ea typeface="Times New Roman"/>
                <a:cs typeface="Times New Roman" panose="02020603050405020304" pitchFamily="18" charset="0"/>
              </a:rPr>
              <a:t>MAKİNE ÖĞRENMESİ İLE TAHMİNLENMESİ</a:t>
            </a:r>
            <a:endParaRPr lang="en-US" altLang="zh-CN" sz="3600" b="1" dirty="0">
              <a:solidFill>
                <a:srgbClr val="3BEBE6"/>
              </a:solidFill>
              <a:latin typeface="+mj-lt"/>
              <a:ea typeface="Times New Roman"/>
              <a:cs typeface="Times New Roman" panose="02020603050405020304" pitchFamily="18" charset="0"/>
            </a:endParaRPr>
          </a:p>
        </p:txBody>
      </p:sp>
      <p:sp>
        <p:nvSpPr>
          <p:cNvPr id="6" name="TextBox 15">
            <a:extLst>
              <a:ext uri="{FF2B5EF4-FFF2-40B4-BE49-F238E27FC236}">
                <a16:creationId xmlns:a16="http://schemas.microsoft.com/office/drawing/2014/main" id="{60A51E38-BCB0-0ADE-432A-485EA431DEED}"/>
              </a:ext>
            </a:extLst>
          </p:cNvPr>
          <p:cNvSpPr txBox="1"/>
          <p:nvPr/>
        </p:nvSpPr>
        <p:spPr>
          <a:xfrm>
            <a:off x="983052" y="4697270"/>
            <a:ext cx="4031861" cy="553998"/>
          </a:xfrm>
          <a:prstGeom prst="rect">
            <a:avLst/>
          </a:prstGeom>
          <a:noFill/>
          <a:ln>
            <a:solidFill>
              <a:schemeClr val="bg1"/>
            </a:solidFill>
          </a:ln>
        </p:spPr>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TOFAŞ | OTOMOTİV</a:t>
            </a:r>
          </a:p>
        </p:txBody>
      </p:sp>
      <p:sp>
        <p:nvSpPr>
          <p:cNvPr id="7" name="TextBox 15">
            <a:extLst>
              <a:ext uri="{FF2B5EF4-FFF2-40B4-BE49-F238E27FC236}">
                <a16:creationId xmlns:a16="http://schemas.microsoft.com/office/drawing/2014/main" id="{D9920CB9-52EE-1FC6-E354-0A744F13C338}"/>
              </a:ext>
            </a:extLst>
          </p:cNvPr>
          <p:cNvSpPr txBox="1"/>
          <p:nvPr/>
        </p:nvSpPr>
        <p:spPr>
          <a:xfrm>
            <a:off x="983049" y="5406697"/>
            <a:ext cx="1588699"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TANIM</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983049" y="6272162"/>
            <a:ext cx="16321900" cy="1015663"/>
          </a:xfrm>
          <a:prstGeom prst="rect">
            <a:avLst/>
          </a:prstGeom>
          <a:noFill/>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Araç gövde üretim süreçlerinde oluşan geometri hatalarını kontrol istasyonuna gelmeden önce, ölçüm istasyonundan alınan geometri verileri, </a:t>
            </a:r>
            <a:r>
              <a:rPr lang="tr-TR" altLang="zh-CN" sz="2200" dirty="0" err="1">
                <a:solidFill>
                  <a:schemeClr val="bg1"/>
                </a:solidFill>
                <a:latin typeface="+mj-lt"/>
                <a:ea typeface="Times New Roman"/>
                <a:cs typeface="Times New Roman" panose="02020603050405020304" pitchFamily="18" charset="0"/>
              </a:rPr>
              <a:t>frekansiyel</a:t>
            </a:r>
            <a:r>
              <a:rPr lang="tr-TR" altLang="zh-CN" sz="2200" dirty="0">
                <a:solidFill>
                  <a:schemeClr val="bg1"/>
                </a:solidFill>
                <a:latin typeface="+mj-lt"/>
                <a:ea typeface="Times New Roman"/>
                <a:cs typeface="Times New Roman" panose="02020603050405020304" pitchFamily="18" charset="0"/>
              </a:rPr>
              <a:t> laboratuvar verileri, bakım raporları gibi verilerle </a:t>
            </a:r>
            <a:r>
              <a:rPr lang="tr-TR" altLang="zh-CN" sz="2200" dirty="0" err="1">
                <a:solidFill>
                  <a:schemeClr val="bg1"/>
                </a:solidFill>
                <a:latin typeface="+mj-lt"/>
                <a:ea typeface="Times New Roman"/>
                <a:cs typeface="Times New Roman" panose="02020603050405020304" pitchFamily="18" charset="0"/>
              </a:rPr>
              <a:t>tahminleyerek</a:t>
            </a:r>
            <a:r>
              <a:rPr lang="tr-TR" altLang="zh-CN" sz="2200" dirty="0">
                <a:solidFill>
                  <a:schemeClr val="bg1"/>
                </a:solidFill>
                <a:latin typeface="+mj-lt"/>
                <a:ea typeface="Times New Roman"/>
                <a:cs typeface="Times New Roman" panose="02020603050405020304" pitchFamily="18" charset="0"/>
              </a:rPr>
              <a:t> önleyici bakım faaliyetlerinin yapılması ve tamir ıskarta maliyetlerinin önüne geçilmesi.</a:t>
            </a:r>
            <a:endParaRPr lang="en-US" altLang="zh-CN" sz="2200" dirty="0">
              <a:solidFill>
                <a:schemeClr val="bg1"/>
              </a:solidFill>
              <a:latin typeface="+mj-lt"/>
              <a:ea typeface="Times New Roman"/>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7" name="TextBox 15">
            <a:extLst>
              <a:ext uri="{FF2B5EF4-FFF2-40B4-BE49-F238E27FC236}">
                <a16:creationId xmlns:a16="http://schemas.microsoft.com/office/drawing/2014/main" id="{D9920CB9-52EE-1FC6-E354-0A744F13C338}"/>
              </a:ext>
            </a:extLst>
          </p:cNvPr>
          <p:cNvSpPr txBox="1"/>
          <p:nvPr/>
        </p:nvSpPr>
        <p:spPr>
          <a:xfrm>
            <a:off x="1390746" y="3231173"/>
            <a:ext cx="2066830" cy="58477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800" b="1" dirty="0">
                <a:solidFill>
                  <a:srgbClr val="3BEBE6"/>
                </a:solidFill>
                <a:latin typeface="+mj-lt"/>
                <a:ea typeface="Times New Roman"/>
                <a:cs typeface="Times New Roman" panose="02020603050405020304" pitchFamily="18" charset="0"/>
              </a:rPr>
              <a:t>BEKLENTİ</a:t>
            </a:r>
            <a:endParaRPr lang="en-US" altLang="zh-CN" sz="38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1390746" y="4051934"/>
            <a:ext cx="7753255" cy="5416868"/>
          </a:xfrm>
          <a:prstGeom prst="rect">
            <a:avLst/>
          </a:prstGeom>
          <a:noFill/>
          <a:ln>
            <a:solidFill>
              <a:schemeClr val="bg1"/>
            </a:solidFill>
          </a:ln>
        </p:spPr>
        <p:txBody>
          <a:bodyPr wrap="square" lIns="0" tIns="0" rIns="0" bIns="0" rtlCol="0">
            <a:spAutoFit/>
          </a:bodyPr>
          <a:lstStyle/>
          <a:p>
            <a:pPr>
              <a:lnSpc>
                <a:spcPct val="100000"/>
              </a:lnSpc>
            </a:pPr>
            <a:r>
              <a:rPr lang="tr-TR" altLang="zh-CN" sz="2200" dirty="0">
                <a:solidFill>
                  <a:schemeClr val="bg1"/>
                </a:solidFill>
                <a:latin typeface="+mj-lt"/>
                <a:ea typeface="Times New Roman"/>
                <a:cs typeface="Times New Roman" panose="02020603050405020304" pitchFamily="18" charset="0"/>
              </a:rPr>
              <a:t>Üretim hattından sağlanacak veriler ile teknoloji tedarikçisinin;</a:t>
            </a:r>
          </a:p>
          <a:p>
            <a:pPr>
              <a:lnSpc>
                <a:spcPct val="100000"/>
              </a:lnSpc>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Ölçüm istasyonu ile üretim hatları arasında geçen sürede makine öğrenmesi ile geometri hatalarının tahminlenmesine yönelik algoritmayı geliştirebilmesi,</a:t>
            </a:r>
          </a:p>
          <a:p>
            <a:pPr marL="342900" indent="-342900">
              <a:lnSpc>
                <a:spcPct val="100000"/>
              </a:lnSpc>
              <a:buFont typeface="Wingdings" panose="05000000000000000000" pitchFamily="2" charset="2"/>
              <a:buChar char="ü"/>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Anlık trend takibi ve görselleştirme ile geometri uzmanına karar destek imkanı verebilmesi,</a:t>
            </a:r>
          </a:p>
          <a:p>
            <a:pPr marL="342900" indent="-342900">
              <a:lnSpc>
                <a:spcPct val="100000"/>
              </a:lnSpc>
              <a:buFont typeface="Wingdings" panose="05000000000000000000" pitchFamily="2" charset="2"/>
              <a:buChar char="ü"/>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Ölçümlerin tolerans dışına çıkma eğiliminde geometri uzmanına erken uyarı verebilecek sistemi kurabilmesi,</a:t>
            </a:r>
          </a:p>
          <a:p>
            <a:pPr marL="342900" indent="-342900">
              <a:lnSpc>
                <a:spcPct val="100000"/>
              </a:lnSpc>
              <a:buFont typeface="Wingdings" panose="05000000000000000000" pitchFamily="2" charset="2"/>
              <a:buChar char="ü"/>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Veri güvenliğine ve altyapıya uygun çözümler sunabilmesi,</a:t>
            </a:r>
          </a:p>
          <a:p>
            <a:pPr marL="342900" indent="-342900">
              <a:lnSpc>
                <a:spcPct val="100000"/>
              </a:lnSpc>
              <a:buFont typeface="Wingdings" panose="05000000000000000000" pitchFamily="2" charset="2"/>
              <a:buChar char="ü"/>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Uygulama sonrasında doğabilecek destek ihtiyacına yerinde ve hızlı karşılık verebilmesi beklenmektedir.</a:t>
            </a:r>
            <a:endParaRPr lang="en-US" altLang="zh-CN" sz="2200" dirty="0">
              <a:solidFill>
                <a:schemeClr val="bg1"/>
              </a:solidFill>
              <a:latin typeface="+mj-lt"/>
              <a:ea typeface="Times New Roman"/>
              <a:cs typeface="Times New Roman" panose="02020603050405020304" pitchFamily="18" charset="0"/>
            </a:endParaRPr>
          </a:p>
        </p:txBody>
      </p:sp>
      <p:sp>
        <p:nvSpPr>
          <p:cNvPr id="4" name="TextBox 15">
            <a:extLst>
              <a:ext uri="{FF2B5EF4-FFF2-40B4-BE49-F238E27FC236}">
                <a16:creationId xmlns:a16="http://schemas.microsoft.com/office/drawing/2014/main" id="{871D8B18-4071-7820-0477-6F550412E0C4}"/>
              </a:ext>
            </a:extLst>
          </p:cNvPr>
          <p:cNvSpPr txBox="1"/>
          <p:nvPr/>
        </p:nvSpPr>
        <p:spPr>
          <a:xfrm>
            <a:off x="10427546" y="3218255"/>
            <a:ext cx="4688629" cy="58477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800" b="1" dirty="0">
                <a:solidFill>
                  <a:srgbClr val="3BEBE6"/>
                </a:solidFill>
                <a:latin typeface="+mj-lt"/>
                <a:ea typeface="Times New Roman"/>
                <a:cs typeface="Times New Roman" panose="02020603050405020304" pitchFamily="18" charset="0"/>
              </a:rPr>
              <a:t>TEDARİKÇİ ÖZELLİKLERİ</a:t>
            </a:r>
            <a:endParaRPr lang="en-US" altLang="zh-CN" sz="3800" b="1" dirty="0">
              <a:solidFill>
                <a:srgbClr val="3BEBE6"/>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10427548" y="4044315"/>
            <a:ext cx="4688628" cy="2031325"/>
          </a:xfrm>
          <a:prstGeom prst="rect">
            <a:avLst/>
          </a:prstGeom>
          <a:noFill/>
          <a:ln>
            <a:solidFill>
              <a:schemeClr val="bg1"/>
            </a:solidFill>
          </a:ln>
        </p:spPr>
        <p:txBody>
          <a:bodyPr wrap="square" lIns="0" tIns="0" rIns="0" bIns="0" rtlCol="0">
            <a:spAutoFit/>
          </a:bodyPr>
          <a:lstStyle/>
          <a:p>
            <a:pPr marL="342900" indent="-342900">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Büyük veri analizi ve istatistik metotları konusunda tecrübeli olması aranmaktadır.</a:t>
            </a:r>
          </a:p>
          <a:p>
            <a:endParaRPr lang="tr-TR" altLang="zh-CN" sz="2200" dirty="0">
              <a:solidFill>
                <a:schemeClr val="bg1"/>
              </a:solidFill>
              <a:latin typeface="+mj-lt"/>
              <a:ea typeface="Times New Roman"/>
              <a:cs typeface="Times New Roman" panose="02020603050405020304" pitchFamily="18" charset="0"/>
            </a:endParaRPr>
          </a:p>
          <a:p>
            <a:pPr marL="342900" indent="-342900">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Açık kaynak kodlu bir çözüm geliştirilmesi tercih sebebidir.</a:t>
            </a:r>
            <a:endParaRPr lang="en-US" altLang="zh-CN" sz="22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423130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6651592" y="1119723"/>
            <a:ext cx="4932258"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ÇÖZÜM DOSYASI</a:t>
            </a:r>
            <a:endParaRPr lang="en-US" altLang="zh-CN" sz="54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1486948" y="3084031"/>
            <a:ext cx="7912230"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ÇÖZÜMÜN KONUSU VE HEDEFLERİ</a:t>
            </a:r>
            <a:endParaRPr lang="en-US" altLang="zh-CN" sz="34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1486948" y="3769555"/>
            <a:ext cx="7912230" cy="6432530"/>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Çözüm temelde gövde operasyonlarında oluşabilecek: - ıskarta ve kalite kontrol maliyetlerini azaltmak, -duruşları minimize etmek, ve montaj operasyonlarında gövde operasyonları kaynaklı: - tashih işlemleri ve duruşları minimize etmeyi amaçlamaktadır. </a:t>
            </a:r>
          </a:p>
          <a:p>
            <a:pPr>
              <a:lnSpc>
                <a:spcPct val="100000"/>
              </a:lnSpc>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Bu bağlamda mevcut geometrik ölçüm verileri yapay zeka ajansları (AI </a:t>
            </a:r>
            <a:r>
              <a:rPr lang="tr-TR" altLang="zh-CN" sz="2200" dirty="0" err="1">
                <a:solidFill>
                  <a:schemeClr val="bg1"/>
                </a:solidFill>
                <a:latin typeface="+mj-lt"/>
                <a:ea typeface="Times New Roman"/>
                <a:cs typeface="Times New Roman" panose="02020603050405020304" pitchFamily="18" charset="0"/>
              </a:rPr>
              <a:t>Agents</a:t>
            </a:r>
            <a:r>
              <a:rPr lang="tr-TR" altLang="zh-CN" sz="2200" dirty="0">
                <a:solidFill>
                  <a:schemeClr val="bg1"/>
                </a:solidFill>
                <a:latin typeface="+mj-lt"/>
                <a:ea typeface="Times New Roman"/>
                <a:cs typeface="Times New Roman" panose="02020603050405020304" pitchFamily="18" charset="0"/>
              </a:rPr>
              <a:t>) ve veri görselleştirme ile katma değere dönüştürülecek, operasyon yönetimi ve saha çalışanlarına rapor ve anomali bildirimleri olarak farklı arayüzlerden sunulacaktır. </a:t>
            </a:r>
          </a:p>
          <a:p>
            <a:pPr marL="342900" indent="-342900">
              <a:lnSpc>
                <a:spcPct val="100000"/>
              </a:lnSpc>
              <a:buFont typeface="Wingdings" panose="05000000000000000000" pitchFamily="2" charset="2"/>
              <a:buChar char="ü"/>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Projenin kısadan uzun döneme sıralanmış temel 2 hedefi aşağıdaki gibidir: </a:t>
            </a:r>
          </a:p>
          <a:p>
            <a:pPr marL="342900" indent="-342900">
              <a:lnSpc>
                <a:spcPct val="100000"/>
              </a:lnSpc>
              <a:buFont typeface="Arial" panose="020B0604020202020204" pitchFamily="34" charset="0"/>
              <a:buChar char="•"/>
            </a:pPr>
            <a:r>
              <a:rPr lang="tr-TR" altLang="zh-CN" sz="2200" dirty="0">
                <a:solidFill>
                  <a:schemeClr val="bg1"/>
                </a:solidFill>
                <a:latin typeface="+mj-lt"/>
                <a:ea typeface="Times New Roman"/>
                <a:cs typeface="Times New Roman" panose="02020603050405020304" pitchFamily="18" charset="0"/>
              </a:rPr>
              <a:t>EGEA Üretim Hattı Gövde Atölyesinde, gövde geometrisindeki gerçekleşmesi öngörülen hataların, istatistiksel modeller ve makine öğrenmesi algoritmaları kullanılarak hat sonu inline kalite kontrol ölçülerinin eş zamanlı tahminlenmesi </a:t>
            </a:r>
          </a:p>
          <a:p>
            <a:pPr marL="342900" indent="-342900">
              <a:lnSpc>
                <a:spcPct val="100000"/>
              </a:lnSpc>
              <a:buFont typeface="Arial" panose="020B0604020202020204" pitchFamily="34" charset="0"/>
              <a:buChar char="•"/>
            </a:pPr>
            <a:endParaRPr lang="tr-TR" altLang="zh-CN" sz="2200" dirty="0">
              <a:solidFill>
                <a:schemeClr val="bg1"/>
              </a:solidFill>
              <a:latin typeface="+mj-lt"/>
              <a:ea typeface="Times New Roman"/>
              <a:cs typeface="Times New Roman" panose="02020603050405020304" pitchFamily="18" charset="0"/>
            </a:endParaRPr>
          </a:p>
          <a:p>
            <a:pPr marL="342900" indent="-342900">
              <a:lnSpc>
                <a:spcPct val="100000"/>
              </a:lnSpc>
              <a:buFont typeface="Arial" panose="020B0604020202020204" pitchFamily="34" charset="0"/>
              <a:buChar char="•"/>
            </a:pPr>
            <a:r>
              <a:rPr lang="tr-TR" altLang="zh-CN" sz="2200" dirty="0">
                <a:solidFill>
                  <a:schemeClr val="bg1"/>
                </a:solidFill>
                <a:latin typeface="+mj-lt"/>
                <a:ea typeface="Times New Roman"/>
                <a:cs typeface="Times New Roman" panose="02020603050405020304" pitchFamily="18" charset="0"/>
              </a:rPr>
              <a:t>Belirlenen hatalar için kök-neden tahminlemesi ve düzeltici faaliyet önerisinin yapılması</a:t>
            </a:r>
            <a:endParaRPr lang="en-US" altLang="zh-CN" sz="2200" dirty="0">
              <a:solidFill>
                <a:schemeClr val="bg1"/>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9858674" y="3775209"/>
            <a:ext cx="6841417" cy="1015663"/>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Büyük Veri &amp; Analizleri - Yapay Zeka &amp; Akıllı Sistemler – </a:t>
            </a:r>
          </a:p>
          <a:p>
            <a:pPr marL="342900" indent="-342900">
              <a:lnSpc>
                <a:spcPct val="100000"/>
              </a:lnSpc>
              <a:buFont typeface="Wingdings" panose="05000000000000000000" pitchFamily="2" charset="2"/>
              <a:buChar char="ü"/>
            </a:pPr>
            <a:r>
              <a:rPr lang="tr-TR" altLang="zh-CN" sz="2200" dirty="0">
                <a:solidFill>
                  <a:schemeClr val="bg1"/>
                </a:solidFill>
                <a:latin typeface="+mj-lt"/>
                <a:ea typeface="Times New Roman"/>
                <a:cs typeface="Times New Roman" panose="02020603050405020304" pitchFamily="18" charset="0"/>
              </a:rPr>
              <a:t>Yatay / Dikey Entegrasyon – IOT - Endüstri 4.0 Veri Toplama Sistemleri</a:t>
            </a:r>
            <a:endParaRPr lang="en-US" altLang="zh-CN" sz="2200" dirty="0">
              <a:solidFill>
                <a:schemeClr val="bg1"/>
              </a:solidFill>
              <a:latin typeface="+mj-lt"/>
              <a:ea typeface="Times New Roman"/>
              <a:cs typeface="Times New Roman" panose="02020603050405020304" pitchFamily="18" charset="0"/>
            </a:endParaRPr>
          </a:p>
        </p:txBody>
      </p:sp>
      <p:sp>
        <p:nvSpPr>
          <p:cNvPr id="9" name="TextBox 15">
            <a:extLst>
              <a:ext uri="{FF2B5EF4-FFF2-40B4-BE49-F238E27FC236}">
                <a16:creationId xmlns:a16="http://schemas.microsoft.com/office/drawing/2014/main" id="{6C2B2671-4AE5-61D3-D035-82F65EB51386}"/>
              </a:ext>
            </a:extLst>
          </p:cNvPr>
          <p:cNvSpPr txBox="1"/>
          <p:nvPr/>
        </p:nvSpPr>
        <p:spPr>
          <a:xfrm>
            <a:off x="9858674" y="3084031"/>
            <a:ext cx="6841417"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DİJİTAL DÖNÜŞÜM TEKNOLOJİ ALANI</a:t>
            </a:r>
            <a:endParaRPr lang="en-US" altLang="zh-CN" sz="3400" b="1" dirty="0">
              <a:solidFill>
                <a:srgbClr val="3BEBE6"/>
              </a:solidFill>
              <a:latin typeface="+mj-lt"/>
              <a:ea typeface="Times New Roman"/>
              <a:cs typeface="Times New Roman" panose="02020603050405020304" pitchFamily="18" charset="0"/>
            </a:endParaRPr>
          </a:p>
        </p:txBody>
      </p:sp>
      <p:sp>
        <p:nvSpPr>
          <p:cNvPr id="10" name="TextBox 15">
            <a:extLst>
              <a:ext uri="{FF2B5EF4-FFF2-40B4-BE49-F238E27FC236}">
                <a16:creationId xmlns:a16="http://schemas.microsoft.com/office/drawing/2014/main" id="{53F285E0-DA7E-B0FD-FAED-F09213269F10}"/>
              </a:ext>
            </a:extLst>
          </p:cNvPr>
          <p:cNvSpPr txBox="1"/>
          <p:nvPr/>
        </p:nvSpPr>
        <p:spPr>
          <a:xfrm>
            <a:off x="9858674" y="5115226"/>
            <a:ext cx="6841417" cy="49244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200" b="1" dirty="0">
                <a:solidFill>
                  <a:srgbClr val="3BEBE6"/>
                </a:solidFill>
                <a:latin typeface="+mj-lt"/>
                <a:ea typeface="Times New Roman"/>
                <a:cs typeface="Times New Roman" panose="02020603050405020304" pitchFamily="18" charset="0"/>
              </a:rPr>
              <a:t>ÖN GÖRÜLEN GERÇEKLEŞMESİ SÜRESİ</a:t>
            </a:r>
            <a:endParaRPr lang="en-US" altLang="zh-CN" sz="3200" b="1" dirty="0">
              <a:solidFill>
                <a:srgbClr val="3BEBE6"/>
              </a:solidFill>
              <a:latin typeface="+mj-lt"/>
              <a:ea typeface="Times New Roman"/>
              <a:cs typeface="Times New Roman" panose="02020603050405020304" pitchFamily="18" charset="0"/>
            </a:endParaRPr>
          </a:p>
        </p:txBody>
      </p:sp>
      <p:sp>
        <p:nvSpPr>
          <p:cNvPr id="11" name="TextBox 15">
            <a:extLst>
              <a:ext uri="{FF2B5EF4-FFF2-40B4-BE49-F238E27FC236}">
                <a16:creationId xmlns:a16="http://schemas.microsoft.com/office/drawing/2014/main" id="{81C00322-F791-A130-C21E-86053E51D648}"/>
              </a:ext>
            </a:extLst>
          </p:cNvPr>
          <p:cNvSpPr txBox="1"/>
          <p:nvPr/>
        </p:nvSpPr>
        <p:spPr>
          <a:xfrm>
            <a:off x="9858674" y="5880384"/>
            <a:ext cx="1440743" cy="73866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6 – 12 Ay</a:t>
            </a:r>
          </a:p>
        </p:txBody>
      </p:sp>
    </p:spTree>
    <p:extLst>
      <p:ext uri="{BB962C8B-B14F-4D97-AF65-F5344CB8AC3E}">
        <p14:creationId xmlns:p14="http://schemas.microsoft.com/office/powerpoint/2010/main" val="5397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2" y="-7618"/>
            <a:ext cx="18295621" cy="1029461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3" name="TextBox 15">
            <a:extLst>
              <a:ext uri="{FF2B5EF4-FFF2-40B4-BE49-F238E27FC236}">
                <a16:creationId xmlns:a16="http://schemas.microsoft.com/office/drawing/2014/main" id="{B6AD7341-0C56-B45B-48E5-ABD5424BEE93}"/>
              </a:ext>
            </a:extLst>
          </p:cNvPr>
          <p:cNvSpPr txBox="1"/>
          <p:nvPr/>
        </p:nvSpPr>
        <p:spPr>
          <a:xfrm>
            <a:off x="768739" y="3512582"/>
            <a:ext cx="10832712"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PROJENİN ANAHTAR PERFORMANS GÖSTERGELERİ (KPI) </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768737" y="4473164"/>
            <a:ext cx="15647601" cy="27036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0" tIns="0" rIns="0" bIns="0" rtlCol="0">
            <a:spAutoFit/>
          </a:bodyPr>
          <a:lstStyle/>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Gövde Geometri noktalarının tolerans içi uygunluk değeri </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Trend Değişimi </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Trend Değişimi Hata mı Değil mi? </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Hata ise Çıktıları</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Müdahale Tipinin Belirlenmesi (Periyodik Bakım, Anlık Müdahale)</a:t>
            </a:r>
            <a:endParaRPr lang="en-US" altLang="zh-CN" sz="24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12989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descr="Freeform 51">
            <a:extLst>
              <a:ext uri="{FF2B5EF4-FFF2-40B4-BE49-F238E27FC236}">
                <a16:creationId xmlns:a16="http://schemas.microsoft.com/office/drawing/2014/main" id="{B259CBC1-97E8-CCF0-680E-69DED6A8F674}"/>
              </a:ext>
            </a:extLst>
          </p:cNvPr>
          <p:cNvSpPr>
            <a:spLocks/>
          </p:cNvSpPr>
          <p:nvPr/>
        </p:nvSpPr>
        <p:spPr bwMode="auto">
          <a:xfrm>
            <a:off x="0" y="0"/>
            <a:ext cx="18288000" cy="10285413"/>
          </a:xfrm>
          <a:prstGeom prst="rect">
            <a:avLst/>
          </a:prstGeom>
          <a:solidFill>
            <a:srgbClr val="062025"/>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18" name="Rectangle 2" descr="Freeform 52">
            <a:extLst>
              <a:ext uri="{FF2B5EF4-FFF2-40B4-BE49-F238E27FC236}">
                <a16:creationId xmlns:a16="http://schemas.microsoft.com/office/drawing/2014/main" id="{0992743B-E475-1352-5DB7-6E1C549FEB4B}"/>
              </a:ext>
            </a:extLst>
          </p:cNvPr>
          <p:cNvSpPr>
            <a:spLocks/>
          </p:cNvSpPr>
          <p:nvPr/>
        </p:nvSpPr>
        <p:spPr bwMode="auto">
          <a:xfrm>
            <a:off x="0" y="0"/>
            <a:ext cx="18288000" cy="10285413"/>
          </a:xfrm>
          <a:prstGeom prst="rect">
            <a:avLst/>
          </a:prstGeom>
          <a:solidFill>
            <a:srgbClr val="FEFEFE"/>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19" name="Rectangle 3" descr="Freeform 53">
            <a:extLst>
              <a:ext uri="{FF2B5EF4-FFF2-40B4-BE49-F238E27FC236}">
                <a16:creationId xmlns:a16="http://schemas.microsoft.com/office/drawing/2014/main" id="{959FCEE0-9C0F-1976-9404-E30B4ED9B32A}"/>
              </a:ext>
            </a:extLst>
          </p:cNvPr>
          <p:cNvSpPr>
            <a:spLocks/>
          </p:cNvSpPr>
          <p:nvPr/>
        </p:nvSpPr>
        <p:spPr bwMode="auto">
          <a:xfrm>
            <a:off x="-12700" y="0"/>
            <a:ext cx="18286413" cy="10285413"/>
          </a:xfrm>
          <a:prstGeom prst="rect">
            <a:avLst/>
          </a:prstGeom>
          <a:solidFill>
            <a:srgbClr val="062025"/>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pic>
        <p:nvPicPr>
          <p:cNvPr id="9220" name="Picture 4" descr="Picture 55">
            <a:extLst>
              <a:ext uri="{FF2B5EF4-FFF2-40B4-BE49-F238E27FC236}">
                <a16:creationId xmlns:a16="http://schemas.microsoft.com/office/drawing/2014/main" id="{A49B909C-28CF-63BE-8625-65E8F34128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69050"/>
            <a:ext cx="5676900" cy="391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descr="Picture 56">
            <a:extLst>
              <a:ext uri="{FF2B5EF4-FFF2-40B4-BE49-F238E27FC236}">
                <a16:creationId xmlns:a16="http://schemas.microsoft.com/office/drawing/2014/main" id="{BD00AF6E-845F-D081-A03E-2AA8CD34F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5225" y="6369050"/>
            <a:ext cx="5692775" cy="391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AutoShape 6" descr="Freeform 56">
            <a:extLst>
              <a:ext uri="{FF2B5EF4-FFF2-40B4-BE49-F238E27FC236}">
                <a16:creationId xmlns:a16="http://schemas.microsoft.com/office/drawing/2014/main" id="{EECBE7A5-CFE5-A019-A055-E3A89067B336}"/>
              </a:ext>
            </a:extLst>
          </p:cNvPr>
          <p:cNvSpPr>
            <a:spLocks/>
          </p:cNvSpPr>
          <p:nvPr/>
        </p:nvSpPr>
        <p:spPr bwMode="auto">
          <a:xfrm>
            <a:off x="13203238" y="1947863"/>
            <a:ext cx="4029075"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503" y="21600"/>
                </a:lnTo>
                <a:lnTo>
                  <a:pt x="19097" y="21600"/>
                </a:lnTo>
                <a:lnTo>
                  <a:pt x="21600" y="0"/>
                </a:lnTo>
                <a:lnTo>
                  <a:pt x="0" y="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23" name="AutoShape 7" descr="Freeform 57">
            <a:extLst>
              <a:ext uri="{FF2B5EF4-FFF2-40B4-BE49-F238E27FC236}">
                <a16:creationId xmlns:a16="http://schemas.microsoft.com/office/drawing/2014/main" id="{D153B1EC-A033-25CD-677C-8236CE393358}"/>
              </a:ext>
            </a:extLst>
          </p:cNvPr>
          <p:cNvSpPr>
            <a:spLocks/>
          </p:cNvSpPr>
          <p:nvPr/>
        </p:nvSpPr>
        <p:spPr bwMode="auto">
          <a:xfrm>
            <a:off x="11818938" y="1541463"/>
            <a:ext cx="2616200"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3858" y="0"/>
                </a:lnTo>
                <a:lnTo>
                  <a:pt x="17742" y="0"/>
                </a:lnTo>
                <a:lnTo>
                  <a:pt x="21600" y="21600"/>
                </a:lnTo>
                <a:lnTo>
                  <a:pt x="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24" name="AutoShape 8" descr="Freeform 58">
            <a:extLst>
              <a:ext uri="{FF2B5EF4-FFF2-40B4-BE49-F238E27FC236}">
                <a16:creationId xmlns:a16="http://schemas.microsoft.com/office/drawing/2014/main" id="{C84CA996-A469-4E3C-E1A5-C13D7544FAB5}"/>
              </a:ext>
            </a:extLst>
          </p:cNvPr>
          <p:cNvSpPr>
            <a:spLocks/>
          </p:cNvSpPr>
          <p:nvPr/>
        </p:nvSpPr>
        <p:spPr bwMode="auto">
          <a:xfrm>
            <a:off x="0" y="1541463"/>
            <a:ext cx="3387725"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18623" y="0"/>
                </a:lnTo>
                <a:lnTo>
                  <a:pt x="21600" y="21600"/>
                </a:lnTo>
                <a:lnTo>
                  <a:pt x="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25" name="AutoShape 9" descr="Freeform 59">
            <a:extLst>
              <a:ext uri="{FF2B5EF4-FFF2-40B4-BE49-F238E27FC236}">
                <a16:creationId xmlns:a16="http://schemas.microsoft.com/office/drawing/2014/main" id="{D0C628FF-0757-0DBD-F43A-499C3324050B}"/>
              </a:ext>
            </a:extLst>
          </p:cNvPr>
          <p:cNvSpPr>
            <a:spLocks/>
          </p:cNvSpPr>
          <p:nvPr/>
        </p:nvSpPr>
        <p:spPr bwMode="auto">
          <a:xfrm>
            <a:off x="0" y="1944688"/>
            <a:ext cx="225583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17129" y="21600"/>
                </a:lnTo>
                <a:lnTo>
                  <a:pt x="21600" y="0"/>
                </a:lnTo>
                <a:lnTo>
                  <a:pt x="0" y="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26" name="AutoShape 10" descr="Freeform 60">
            <a:extLst>
              <a:ext uri="{FF2B5EF4-FFF2-40B4-BE49-F238E27FC236}">
                <a16:creationId xmlns:a16="http://schemas.microsoft.com/office/drawing/2014/main" id="{8AB6680C-9D63-D9DA-3B3B-8BA5680BD87B}"/>
              </a:ext>
            </a:extLst>
          </p:cNvPr>
          <p:cNvSpPr>
            <a:spLocks/>
          </p:cNvSpPr>
          <p:nvPr/>
        </p:nvSpPr>
        <p:spPr bwMode="auto">
          <a:xfrm>
            <a:off x="3190875" y="1541463"/>
            <a:ext cx="8778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8" y="0"/>
                </a:lnTo>
                <a:lnTo>
                  <a:pt x="0" y="0"/>
                </a:lnTo>
                <a:lnTo>
                  <a:pt x="11495"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27" name="AutoShape 11" descr="Freeform 61">
            <a:extLst>
              <a:ext uri="{FF2B5EF4-FFF2-40B4-BE49-F238E27FC236}">
                <a16:creationId xmlns:a16="http://schemas.microsoft.com/office/drawing/2014/main" id="{294CD57B-87BC-B909-E59C-A6110107F1D4}"/>
              </a:ext>
            </a:extLst>
          </p:cNvPr>
          <p:cNvSpPr>
            <a:spLocks/>
          </p:cNvSpPr>
          <p:nvPr/>
        </p:nvSpPr>
        <p:spPr bwMode="auto">
          <a:xfrm>
            <a:off x="3954463" y="1541463"/>
            <a:ext cx="877887"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7" y="0"/>
                </a:lnTo>
                <a:lnTo>
                  <a:pt x="0" y="0"/>
                </a:lnTo>
                <a:lnTo>
                  <a:pt x="11495"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28" name="AutoShape 12" descr="Freeform 62">
            <a:extLst>
              <a:ext uri="{FF2B5EF4-FFF2-40B4-BE49-F238E27FC236}">
                <a16:creationId xmlns:a16="http://schemas.microsoft.com/office/drawing/2014/main" id="{D4D6E179-FF3B-2863-84C1-E431AF02AC77}"/>
              </a:ext>
            </a:extLst>
          </p:cNvPr>
          <p:cNvSpPr>
            <a:spLocks/>
          </p:cNvSpPr>
          <p:nvPr/>
        </p:nvSpPr>
        <p:spPr bwMode="auto">
          <a:xfrm>
            <a:off x="4719638" y="1541463"/>
            <a:ext cx="877887"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7" y="0"/>
                </a:lnTo>
                <a:lnTo>
                  <a:pt x="0" y="0"/>
                </a:lnTo>
                <a:lnTo>
                  <a:pt x="11493"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29" name="AutoShape 13" descr="Freeform 63">
            <a:extLst>
              <a:ext uri="{FF2B5EF4-FFF2-40B4-BE49-F238E27FC236}">
                <a16:creationId xmlns:a16="http://schemas.microsoft.com/office/drawing/2014/main" id="{8A999D44-7550-8AAD-70CA-2556E6406A59}"/>
              </a:ext>
            </a:extLst>
          </p:cNvPr>
          <p:cNvSpPr>
            <a:spLocks/>
          </p:cNvSpPr>
          <p:nvPr/>
        </p:nvSpPr>
        <p:spPr bwMode="auto">
          <a:xfrm>
            <a:off x="5483225" y="1541463"/>
            <a:ext cx="8778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7" y="0"/>
                </a:lnTo>
                <a:lnTo>
                  <a:pt x="0" y="0"/>
                </a:lnTo>
                <a:lnTo>
                  <a:pt x="11495"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30" name="AutoShape 14" descr="Freeform 64">
            <a:extLst>
              <a:ext uri="{FF2B5EF4-FFF2-40B4-BE49-F238E27FC236}">
                <a16:creationId xmlns:a16="http://schemas.microsoft.com/office/drawing/2014/main" id="{838ECEC8-BC1C-343F-D6D9-D40B961EB292}"/>
              </a:ext>
            </a:extLst>
          </p:cNvPr>
          <p:cNvSpPr>
            <a:spLocks/>
          </p:cNvSpPr>
          <p:nvPr/>
        </p:nvSpPr>
        <p:spPr bwMode="auto">
          <a:xfrm>
            <a:off x="14263688" y="1541463"/>
            <a:ext cx="877887"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7" y="0"/>
                </a:lnTo>
                <a:lnTo>
                  <a:pt x="0" y="0"/>
                </a:lnTo>
                <a:lnTo>
                  <a:pt x="11495"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31" name="AutoShape 15" descr="Freeform 65">
            <a:extLst>
              <a:ext uri="{FF2B5EF4-FFF2-40B4-BE49-F238E27FC236}">
                <a16:creationId xmlns:a16="http://schemas.microsoft.com/office/drawing/2014/main" id="{F98EBEF2-329F-A082-68BD-FD266A17708F}"/>
              </a:ext>
            </a:extLst>
          </p:cNvPr>
          <p:cNvSpPr>
            <a:spLocks/>
          </p:cNvSpPr>
          <p:nvPr/>
        </p:nvSpPr>
        <p:spPr bwMode="auto">
          <a:xfrm>
            <a:off x="15028863" y="1541463"/>
            <a:ext cx="877887"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6" y="0"/>
                </a:lnTo>
                <a:lnTo>
                  <a:pt x="0" y="0"/>
                </a:lnTo>
                <a:lnTo>
                  <a:pt x="11494"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32" name="AutoShape 16" descr="Freeform 66">
            <a:extLst>
              <a:ext uri="{FF2B5EF4-FFF2-40B4-BE49-F238E27FC236}">
                <a16:creationId xmlns:a16="http://schemas.microsoft.com/office/drawing/2014/main" id="{337581CB-823B-F5F2-A447-A36C537D8963}"/>
              </a:ext>
            </a:extLst>
          </p:cNvPr>
          <p:cNvSpPr>
            <a:spLocks/>
          </p:cNvSpPr>
          <p:nvPr/>
        </p:nvSpPr>
        <p:spPr bwMode="auto">
          <a:xfrm>
            <a:off x="15792450" y="1541463"/>
            <a:ext cx="8778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7" y="0"/>
                </a:lnTo>
                <a:lnTo>
                  <a:pt x="0" y="0"/>
                </a:lnTo>
                <a:lnTo>
                  <a:pt x="11493"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33" name="AutoShape 17" descr="Freeform 67">
            <a:extLst>
              <a:ext uri="{FF2B5EF4-FFF2-40B4-BE49-F238E27FC236}">
                <a16:creationId xmlns:a16="http://schemas.microsoft.com/office/drawing/2014/main" id="{AFB0EE4C-BDB4-7FE6-4B19-EEA13592BFC0}"/>
              </a:ext>
            </a:extLst>
          </p:cNvPr>
          <p:cNvSpPr>
            <a:spLocks/>
          </p:cNvSpPr>
          <p:nvPr/>
        </p:nvSpPr>
        <p:spPr bwMode="auto">
          <a:xfrm>
            <a:off x="16556038" y="1541463"/>
            <a:ext cx="877887"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0107" y="0"/>
                </a:lnTo>
                <a:lnTo>
                  <a:pt x="0" y="0"/>
                </a:lnTo>
                <a:lnTo>
                  <a:pt x="11493" y="21600"/>
                </a:lnTo>
                <a:lnTo>
                  <a:pt x="21600" y="21600"/>
                </a:lnTo>
                <a:close/>
              </a:path>
            </a:pathLst>
          </a:cu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34" name="Rectangle 18" descr="Freeform 68">
            <a:extLst>
              <a:ext uri="{FF2B5EF4-FFF2-40B4-BE49-F238E27FC236}">
                <a16:creationId xmlns:a16="http://schemas.microsoft.com/office/drawing/2014/main" id="{0E83EBD0-3982-07E1-804B-B7AB92049A47}"/>
              </a:ext>
            </a:extLst>
          </p:cNvPr>
          <p:cNvSpPr>
            <a:spLocks/>
          </p:cNvSpPr>
          <p:nvPr/>
        </p:nvSpPr>
        <p:spPr bwMode="auto">
          <a:xfrm>
            <a:off x="10842625" y="1905000"/>
            <a:ext cx="7443788" cy="85725"/>
          </a:xfrm>
          <a:prstGeom prst="rect">
            <a:avLst/>
          </a:pr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sp>
        <p:nvSpPr>
          <p:cNvPr id="9235" name="Rectangle 19" descr="Freeform 69">
            <a:extLst>
              <a:ext uri="{FF2B5EF4-FFF2-40B4-BE49-F238E27FC236}">
                <a16:creationId xmlns:a16="http://schemas.microsoft.com/office/drawing/2014/main" id="{227F653C-6D01-50D2-5C20-EAD0C6E15566}"/>
              </a:ext>
            </a:extLst>
          </p:cNvPr>
          <p:cNvSpPr>
            <a:spLocks/>
          </p:cNvSpPr>
          <p:nvPr/>
        </p:nvSpPr>
        <p:spPr bwMode="auto">
          <a:xfrm>
            <a:off x="0" y="1905000"/>
            <a:ext cx="6962775" cy="85725"/>
          </a:xfrm>
          <a:prstGeom prst="rect">
            <a:avLst/>
          </a:prstGeom>
          <a:solidFill>
            <a:srgbClr val="3BEBE6"/>
          </a:solidFill>
          <a:ln w="12700" cap="flat" cmpd="sng">
            <a:solidFill>
              <a:srgbClr val="000000">
                <a:alpha val="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tr-TR" altLang="tr-TR"/>
          </a:p>
        </p:txBody>
      </p:sp>
      <p:pic>
        <p:nvPicPr>
          <p:cNvPr id="9236" name="Picture 20" descr="Picture 71">
            <a:extLst>
              <a:ext uri="{FF2B5EF4-FFF2-40B4-BE49-F238E27FC236}">
                <a16:creationId xmlns:a16="http://schemas.microsoft.com/office/drawing/2014/main" id="{160B6C73-D09C-BEA2-36DA-CD2A8CF41D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2450" y="1682750"/>
            <a:ext cx="398621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7" name="Text Box 21" descr="TextBox 71">
            <a:extLst>
              <a:ext uri="{FF2B5EF4-FFF2-40B4-BE49-F238E27FC236}">
                <a16:creationId xmlns:a16="http://schemas.microsoft.com/office/drawing/2014/main" id="{BED9A08E-75EF-E69B-0276-549A6732776E}"/>
              </a:ext>
            </a:extLst>
          </p:cNvPr>
          <p:cNvSpPr txBox="1">
            <a:spLocks/>
          </p:cNvSpPr>
          <p:nvPr/>
        </p:nvSpPr>
        <p:spPr bwMode="auto">
          <a:xfrm>
            <a:off x="5032375" y="4770438"/>
            <a:ext cx="8196263" cy="287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76213">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50000"/>
              </a:lnSpc>
            </a:pPr>
            <a:r>
              <a:rPr lang="tr-TR" altLang="tr-TR" sz="10300" b="1">
                <a:solidFill>
                  <a:srgbClr val="3BEBE6"/>
                </a:solidFill>
              </a:rPr>
              <a:t>TEŞEKKÜRLER</a:t>
            </a:r>
          </a:p>
          <a:p>
            <a:pPr>
              <a:lnSpc>
                <a:spcPct val="150000"/>
              </a:lnSpc>
            </a:pPr>
            <a:r>
              <a:rPr lang="tr-TR" altLang="tr-TR" sz="4800" b="1">
                <a:solidFill>
                  <a:srgbClr val="FEFEFE"/>
                </a:solidFill>
              </a:rPr>
              <a:t>                 tusiadsd2.org</a:t>
            </a:r>
          </a:p>
        </p:txBody>
      </p:sp>
      <p:sp>
        <p:nvSpPr>
          <p:cNvPr id="9238" name="Text Box 22" descr="Metin kutusu 6">
            <a:extLst>
              <a:ext uri="{FF2B5EF4-FFF2-40B4-BE49-F238E27FC236}">
                <a16:creationId xmlns:a16="http://schemas.microsoft.com/office/drawing/2014/main" id="{3F86321B-4623-4CC8-460A-FBFD3F49009A}"/>
              </a:ext>
            </a:extLst>
          </p:cNvPr>
          <p:cNvSpPr txBox="1">
            <a:spLocks/>
          </p:cNvSpPr>
          <p:nvPr/>
        </p:nvSpPr>
        <p:spPr bwMode="auto">
          <a:xfrm>
            <a:off x="2800350" y="3425825"/>
            <a:ext cx="27590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r>
              <a:rPr lang="tr-TR" altLang="tr-TR" sz="3600">
                <a:solidFill>
                  <a:srgbClr val="FFFFFF"/>
                </a:solidFill>
              </a:rPr>
              <a:t>@TÜSİAD SD2</a:t>
            </a:r>
          </a:p>
        </p:txBody>
      </p:sp>
      <p:sp>
        <p:nvSpPr>
          <p:cNvPr id="9239" name="Text Box 23" descr="Metin kutusu 7">
            <a:extLst>
              <a:ext uri="{FF2B5EF4-FFF2-40B4-BE49-F238E27FC236}">
                <a16:creationId xmlns:a16="http://schemas.microsoft.com/office/drawing/2014/main" id="{98327407-0BC1-B1FA-32FA-640F058D49B2}"/>
              </a:ext>
            </a:extLst>
          </p:cNvPr>
          <p:cNvSpPr txBox="1">
            <a:spLocks/>
          </p:cNvSpPr>
          <p:nvPr/>
        </p:nvSpPr>
        <p:spPr bwMode="auto">
          <a:xfrm>
            <a:off x="6234113" y="3425825"/>
            <a:ext cx="27590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r>
              <a:rPr lang="tr-TR" altLang="tr-TR" sz="3600">
                <a:solidFill>
                  <a:srgbClr val="FFFFFF"/>
                </a:solidFill>
              </a:rPr>
              <a:t>@TUSIADSD2</a:t>
            </a:r>
          </a:p>
        </p:txBody>
      </p:sp>
      <p:sp>
        <p:nvSpPr>
          <p:cNvPr id="9240" name="Text Box 24" descr="Metin kutusu 8">
            <a:extLst>
              <a:ext uri="{FF2B5EF4-FFF2-40B4-BE49-F238E27FC236}">
                <a16:creationId xmlns:a16="http://schemas.microsoft.com/office/drawing/2014/main" id="{6A5D2FBC-5A45-5C45-F2B5-405B95762094}"/>
              </a:ext>
            </a:extLst>
          </p:cNvPr>
          <p:cNvSpPr txBox="1">
            <a:spLocks/>
          </p:cNvSpPr>
          <p:nvPr/>
        </p:nvSpPr>
        <p:spPr bwMode="auto">
          <a:xfrm>
            <a:off x="12763500" y="3425825"/>
            <a:ext cx="27590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r>
              <a:rPr lang="tr-TR" altLang="tr-TR" sz="3600">
                <a:solidFill>
                  <a:srgbClr val="FFFFFF"/>
                </a:solidFill>
              </a:rPr>
              <a:t>@TUSIADSD2</a:t>
            </a:r>
          </a:p>
        </p:txBody>
      </p:sp>
      <p:sp>
        <p:nvSpPr>
          <p:cNvPr id="9241" name="Text Box 25" descr="Metin kutusu 9">
            <a:extLst>
              <a:ext uri="{FF2B5EF4-FFF2-40B4-BE49-F238E27FC236}">
                <a16:creationId xmlns:a16="http://schemas.microsoft.com/office/drawing/2014/main" id="{533E2E94-1471-C19A-CCE4-28E5F01A0EB6}"/>
              </a:ext>
            </a:extLst>
          </p:cNvPr>
          <p:cNvSpPr txBox="1">
            <a:spLocks/>
          </p:cNvSpPr>
          <p:nvPr/>
        </p:nvSpPr>
        <p:spPr bwMode="auto">
          <a:xfrm>
            <a:off x="9667875" y="3425825"/>
            <a:ext cx="276066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r>
              <a:rPr lang="tr-TR" altLang="tr-TR" sz="3600">
                <a:solidFill>
                  <a:srgbClr val="FFFFFF"/>
                </a:solidFill>
              </a:rPr>
              <a:t>@TUSIADSD2</a:t>
            </a:r>
          </a:p>
        </p:txBody>
      </p:sp>
      <p:pic>
        <p:nvPicPr>
          <p:cNvPr id="9242" name="Picture 26">
            <a:extLst>
              <a:ext uri="{FF2B5EF4-FFF2-40B4-BE49-F238E27FC236}">
                <a16:creationId xmlns:a16="http://schemas.microsoft.com/office/drawing/2014/main" id="{0FB6A7EC-ED5A-4C9B-7917-D50D7DD576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2363" y="2201863"/>
            <a:ext cx="1463675"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3" name="Picture 27">
            <a:extLst>
              <a:ext uri="{FF2B5EF4-FFF2-40B4-BE49-F238E27FC236}">
                <a16:creationId xmlns:a16="http://schemas.microsoft.com/office/drawing/2014/main" id="{4DC674AD-4016-43AA-C79F-DA48FC8650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2278063"/>
            <a:ext cx="1462088"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4" name="Picture 28">
            <a:extLst>
              <a:ext uri="{FF2B5EF4-FFF2-40B4-BE49-F238E27FC236}">
                <a16:creationId xmlns:a16="http://schemas.microsoft.com/office/drawing/2014/main" id="{8E619510-7E5F-FA36-53CE-405C783633A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0063" y="2290763"/>
            <a:ext cx="1285875"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5" name="Picture 29">
            <a:extLst>
              <a:ext uri="{FF2B5EF4-FFF2-40B4-BE49-F238E27FC236}">
                <a16:creationId xmlns:a16="http://schemas.microsoft.com/office/drawing/2014/main" id="{4093C566-5A6F-A5FF-13DB-C49E9C19E5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690600" y="2290763"/>
            <a:ext cx="1463675"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776056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512</Words>
  <Application>Microsoft Office PowerPoint</Application>
  <PresentationFormat>Özel</PresentationFormat>
  <Paragraphs>59</Paragraphs>
  <Slides>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Kağan Dikmen</cp:lastModifiedBy>
  <cp:revision>41</cp:revision>
  <dcterms:created xsi:type="dcterms:W3CDTF">2011-01-21T15:00:27Z</dcterms:created>
  <dcterms:modified xsi:type="dcterms:W3CDTF">2022-08-25T12:03:58Z</dcterms:modified>
</cp:coreProperties>
</file>