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4" r:id="rId2"/>
    <p:sldId id="257" r:id="rId3"/>
    <p:sldId id="258" r:id="rId4"/>
    <p:sldId id="261" r:id="rId5"/>
    <p:sldId id="262" r:id="rId6"/>
    <p:sldId id="263" r:id="rId7"/>
    <p:sldId id="265" r:id="rId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7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2ADBF-205B-4238-9D80-E32CBEF39BF8}" type="datetimeFigureOut">
              <a:rPr lang="tr-TR" smtClean="0"/>
              <a:t>25.08.2022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D88191-B1CB-4776-8204-AE20D35C65A8}" type="slidenum">
              <a:rPr lang="tr-TR" smtClean="0"/>
              <a:t>‹#›</a:t>
            </a:fld>
            <a:endParaRPr lang="tr-TR"/>
          </a:p>
        </p:txBody>
      </p:sp>
    </p:spTree>
    <p:extLst>
      <p:ext uri="{BB962C8B-B14F-4D97-AF65-F5344CB8AC3E}">
        <p14:creationId xmlns:p14="http://schemas.microsoft.com/office/powerpoint/2010/main" val="309009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085C65B-5A8C-A665-DE6D-E643E216E0A5}"/>
              </a:ext>
            </a:extLst>
          </p:cNvPr>
          <p:cNvSpPr>
            <a:spLocks noGrp="1" noChangeArrowheads="1"/>
          </p:cNvSpPr>
          <p:nvPr>
            <p:ph type="sldNum"/>
          </p:nvPr>
        </p:nvSpPr>
        <p:spPr>
          <a:ln/>
        </p:spPr>
        <p:txBody>
          <a:bodyPr/>
          <a:lstStyle/>
          <a:p>
            <a:fld id="{A74A02AD-8C80-4175-AC7B-EA7D4823B55B}" type="slidenum">
              <a:rPr lang="en-US" altLang="tr-TR"/>
              <a:pPr/>
              <a:t>1</a:t>
            </a:fld>
            <a:endParaRPr lang="en-US" altLang="tr-TR"/>
          </a:p>
        </p:txBody>
      </p:sp>
      <p:sp>
        <p:nvSpPr>
          <p:cNvPr id="10241" name="Rectangle 1">
            <a:extLst>
              <a:ext uri="{FF2B5EF4-FFF2-40B4-BE49-F238E27FC236}">
                <a16:creationId xmlns:a16="http://schemas.microsoft.com/office/drawing/2014/main" id="{53D48B25-C1AA-7D8D-5966-874DA425C040}"/>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a:extLst>
              <a:ext uri="{FF2B5EF4-FFF2-40B4-BE49-F238E27FC236}">
                <a16:creationId xmlns:a16="http://schemas.microsoft.com/office/drawing/2014/main" id="{421BFF8A-DF39-C3B4-45FA-BAE3D791F958}"/>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D88191-B1CB-4776-8204-AE20D35C65A8}" type="slidenum">
              <a:rPr lang="tr-TR" smtClean="0"/>
              <a:t>5</a:t>
            </a:fld>
            <a:endParaRPr lang="tr-TR"/>
          </a:p>
        </p:txBody>
      </p:sp>
    </p:spTree>
    <p:extLst>
      <p:ext uri="{BB962C8B-B14F-4D97-AF65-F5344CB8AC3E}">
        <p14:creationId xmlns:p14="http://schemas.microsoft.com/office/powerpoint/2010/main" val="129342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D88191-B1CB-4776-8204-AE20D35C65A8}" type="slidenum">
              <a:rPr lang="tr-TR" smtClean="0"/>
              <a:t>6</a:t>
            </a:fld>
            <a:endParaRPr lang="tr-TR"/>
          </a:p>
        </p:txBody>
      </p:sp>
    </p:spTree>
    <p:extLst>
      <p:ext uri="{BB962C8B-B14F-4D97-AF65-F5344CB8AC3E}">
        <p14:creationId xmlns:p14="http://schemas.microsoft.com/office/powerpoint/2010/main" val="344562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8799332-2068-CE26-157F-B6E73229860D}"/>
              </a:ext>
            </a:extLst>
          </p:cNvPr>
          <p:cNvSpPr>
            <a:spLocks noGrp="1" noChangeArrowheads="1"/>
          </p:cNvSpPr>
          <p:nvPr>
            <p:ph type="sldNum"/>
          </p:nvPr>
        </p:nvSpPr>
        <p:spPr>
          <a:ln/>
        </p:spPr>
        <p:txBody>
          <a:bodyPr/>
          <a:lstStyle/>
          <a:p>
            <a:fld id="{7E8C1979-351E-44D2-8E99-736239938B3E}" type="slidenum">
              <a:rPr lang="en-US" altLang="tr-TR"/>
              <a:pPr/>
              <a:t>7</a:t>
            </a:fld>
            <a:endParaRPr lang="en-US" altLang="tr-TR"/>
          </a:p>
        </p:txBody>
      </p:sp>
      <p:sp>
        <p:nvSpPr>
          <p:cNvPr id="16385" name="Rectangle 1">
            <a:extLst>
              <a:ext uri="{FF2B5EF4-FFF2-40B4-BE49-F238E27FC236}">
                <a16:creationId xmlns:a16="http://schemas.microsoft.com/office/drawing/2014/main" id="{57255485-177B-1867-095E-041DECFAC3B2}"/>
              </a:ext>
            </a:extLst>
          </p:cNvPr>
          <p:cNvSpPr txBox="1">
            <a:spLocks noGrp="1" noRot="1" noChangeAspect="1" noChangeArrowheads="1"/>
          </p:cNvSpPr>
          <p:nvPr>
            <p:ph type="sldImg"/>
          </p:nvPr>
        </p:nvSpPr>
        <p:spPr bwMode="auto">
          <a:xfrm>
            <a:off x="533400" y="763588"/>
            <a:ext cx="6704013"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a:extLst>
              <a:ext uri="{FF2B5EF4-FFF2-40B4-BE49-F238E27FC236}">
                <a16:creationId xmlns:a16="http://schemas.microsoft.com/office/drawing/2014/main" id="{F0A8FD41-4AFF-9DD2-FC3B-EA792963DD14}"/>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ltLang="tr-TR"/>
          </a:p>
        </p:txBody>
      </p:sp>
    </p:spTree>
    <p:extLst>
      <p:ext uri="{BB962C8B-B14F-4D97-AF65-F5344CB8AC3E}">
        <p14:creationId xmlns:p14="http://schemas.microsoft.com/office/powerpoint/2010/main" val="329655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4A748-45A2-7693-785A-1D7A606A116E}"/>
              </a:ext>
            </a:extLst>
          </p:cNvPr>
          <p:cNvSpPr>
            <a:spLocks noGrp="1"/>
          </p:cNvSpPr>
          <p:nvPr>
            <p:ph type="title"/>
          </p:nvPr>
        </p:nvSpPr>
        <p:spPr>
          <a:xfrm>
            <a:off x="914400" y="411163"/>
            <a:ext cx="16457613" cy="1716087"/>
          </a:xfrm>
        </p:spPr>
        <p:txBody>
          <a:bodyPr/>
          <a:lstStyle/>
          <a:p>
            <a:r>
              <a:rPr lang="tr-TR"/>
              <a:t>Asıl başlık stilini düzenlemek için tıklayın</a:t>
            </a:r>
          </a:p>
        </p:txBody>
      </p:sp>
    </p:spTree>
    <p:extLst>
      <p:ext uri="{BB962C8B-B14F-4D97-AF65-F5344CB8AC3E}">
        <p14:creationId xmlns:p14="http://schemas.microsoft.com/office/powerpoint/2010/main" val="66558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6DD26-32A4-2A43-990A-6F7E5E73786E}" type="datetimeFigureOut">
              <a:rPr lang="en-US" smtClean="0"/>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56DD26-32A4-2A43-990A-6F7E5E73786E}"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t>8/25/2022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3DC9979E-5DFB-2CC4-8E39-19443586F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a:extLst>
              <a:ext uri="{FF2B5EF4-FFF2-40B4-BE49-F238E27FC236}">
                <a16:creationId xmlns:a16="http://schemas.microsoft.com/office/drawing/2014/main" id="{92AF97B1-EA98-34A3-74A4-E810ABC03BFB}"/>
              </a:ext>
            </a:extLst>
          </p:cNvPr>
          <p:cNvSpPr txBox="1">
            <a:spLocks noChangeArrowheads="1"/>
          </p:cNvSpPr>
          <p:nvPr/>
        </p:nvSpPr>
        <p:spPr bwMode="auto">
          <a:xfrm>
            <a:off x="8955088" y="4068763"/>
            <a:ext cx="9242425" cy="430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466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Noto Sans SC Regular" charset="0"/>
              </a:defRPr>
            </a:lvl9pPr>
          </a:lstStyle>
          <a:p>
            <a:pPr marL="28575"/>
            <a:r>
              <a:rPr lang="en-US" altLang="tr-TR" sz="10000" b="1">
                <a:solidFill>
                  <a:srgbClr val="3AEBE6"/>
                </a:solidFill>
                <a:latin typeface="Calibri-Bold" charset="0"/>
                <a:cs typeface="Calibri-Bold" charset="0"/>
              </a:rPr>
              <a:t>TÜSİAD SD² 2021 </a:t>
            </a:r>
            <a:r>
              <a:rPr lang="en-US" altLang="tr-TR" sz="10000" b="1">
                <a:solidFill>
                  <a:srgbClr val="ADFDFE"/>
                </a:solidFill>
                <a:latin typeface="Calibri-Bold" charset="0"/>
                <a:cs typeface="Calibri-Bold" charset="0"/>
              </a:rPr>
              <a:t>ÇÖZÜM DOSYASI</a:t>
            </a:r>
          </a:p>
        </p:txBody>
      </p:sp>
      <p:sp>
        <p:nvSpPr>
          <p:cNvPr id="3075" name="Freeform 3">
            <a:extLst>
              <a:ext uri="{FF2B5EF4-FFF2-40B4-BE49-F238E27FC236}">
                <a16:creationId xmlns:a16="http://schemas.microsoft.com/office/drawing/2014/main" id="{81E81D7A-DAA6-FF2A-5BD6-658790EADF6E}"/>
              </a:ext>
            </a:extLst>
          </p:cNvPr>
          <p:cNvSpPr>
            <a:spLocks noChangeArrowheads="1"/>
          </p:cNvSpPr>
          <p:nvPr/>
        </p:nvSpPr>
        <p:spPr bwMode="auto">
          <a:xfrm>
            <a:off x="10887075" y="7183438"/>
            <a:ext cx="2495550" cy="1247775"/>
          </a:xfrm>
          <a:custGeom>
            <a:avLst/>
            <a:gdLst>
              <a:gd name="T0" fmla="*/ 1732 w 6931"/>
              <a:gd name="T1" fmla="*/ 0 h 3467"/>
              <a:gd name="T2" fmla="*/ 0 w 6931"/>
              <a:gd name="T3" fmla="*/ 1733 h 3467"/>
              <a:gd name="T4" fmla="*/ 1732 w 6931"/>
              <a:gd name="T5" fmla="*/ 3466 h 3467"/>
              <a:gd name="T6" fmla="*/ 5198 w 6931"/>
              <a:gd name="T7" fmla="*/ 3466 h 3467"/>
              <a:gd name="T8" fmla="*/ 6930 w 6931"/>
              <a:gd name="T9" fmla="*/ 1733 h 3467"/>
              <a:gd name="T10" fmla="*/ 5198 w 6931"/>
              <a:gd name="T11" fmla="*/ 0 h 3467"/>
              <a:gd name="T12" fmla="*/ 1732 w 6931"/>
              <a:gd name="T13" fmla="*/ 0 h 3467"/>
            </a:gdLst>
            <a:ahLst/>
            <a:cxnLst>
              <a:cxn ang="0">
                <a:pos x="T0" y="T1"/>
              </a:cxn>
              <a:cxn ang="0">
                <a:pos x="T2" y="T3"/>
              </a:cxn>
              <a:cxn ang="0">
                <a:pos x="T4" y="T5"/>
              </a:cxn>
              <a:cxn ang="0">
                <a:pos x="T6" y="T7"/>
              </a:cxn>
              <a:cxn ang="0">
                <a:pos x="T8" y="T9"/>
              </a:cxn>
              <a:cxn ang="0">
                <a:pos x="T10" y="T11"/>
              </a:cxn>
              <a:cxn ang="0">
                <a:pos x="T12" y="T13"/>
              </a:cxn>
            </a:cxnLst>
            <a:rect l="0" t="0" r="r" b="b"/>
            <a:pathLst>
              <a:path w="6931" h="3467">
                <a:moveTo>
                  <a:pt x="1732" y="0"/>
                </a:moveTo>
                <a:cubicBezTo>
                  <a:pt x="775" y="0"/>
                  <a:pt x="0" y="775"/>
                  <a:pt x="0" y="1733"/>
                </a:cubicBezTo>
                <a:cubicBezTo>
                  <a:pt x="0" y="2691"/>
                  <a:pt x="775" y="3466"/>
                  <a:pt x="1732" y="3466"/>
                </a:cubicBezTo>
                <a:lnTo>
                  <a:pt x="5198" y="3466"/>
                </a:lnTo>
                <a:cubicBezTo>
                  <a:pt x="6154" y="3466"/>
                  <a:pt x="6930" y="2691"/>
                  <a:pt x="6930" y="1733"/>
                </a:cubicBezTo>
                <a:cubicBezTo>
                  <a:pt x="6930" y="775"/>
                  <a:pt x="6154" y="0"/>
                  <a:pt x="5198" y="0"/>
                </a:cubicBezTo>
                <a:lnTo>
                  <a:pt x="1732" y="0"/>
                </a:lnTo>
              </a:path>
            </a:pathLst>
          </a:custGeom>
          <a:solidFill>
            <a:srgbClr val="FFFFFF"/>
          </a:solidFill>
          <a:ln w="25560" cap="flat">
            <a:solidFill>
              <a:srgbClr val="4E81BD"/>
            </a:solidFill>
            <a:round/>
            <a:headEnd/>
            <a:tailEnd/>
          </a:ln>
          <a:effectLst>
            <a:outerShdw dist="23040" dir="5400000" algn="ctr" rotWithShape="0">
              <a:srgbClr val="000000">
                <a:alpha val="35036"/>
              </a:srgbClr>
            </a:outerShdw>
          </a:effectLst>
        </p:spPr>
        <p:txBody>
          <a:bodyPr wrap="none" anchor="ctr"/>
          <a:lstStyle/>
          <a:p>
            <a:endParaRPr lang="tr-TR"/>
          </a:p>
        </p:txBody>
      </p:sp>
      <p:pic>
        <p:nvPicPr>
          <p:cNvPr id="3076" name="Picture 4">
            <a:extLst>
              <a:ext uri="{FF2B5EF4-FFF2-40B4-BE49-F238E27FC236}">
                <a16:creationId xmlns:a16="http://schemas.microsoft.com/office/drawing/2014/main" id="{2BA96AC3-EE28-50E3-3CB2-85A9B1178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4388" y="7519988"/>
            <a:ext cx="2317750" cy="57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Freeform 5">
            <a:extLst>
              <a:ext uri="{FF2B5EF4-FFF2-40B4-BE49-F238E27FC236}">
                <a16:creationId xmlns:a16="http://schemas.microsoft.com/office/drawing/2014/main" id="{0EC7EAC8-8879-3C69-8B93-596E10927BEC}"/>
              </a:ext>
            </a:extLst>
          </p:cNvPr>
          <p:cNvSpPr>
            <a:spLocks noChangeArrowheads="1"/>
          </p:cNvSpPr>
          <p:nvPr/>
        </p:nvSpPr>
        <p:spPr bwMode="auto">
          <a:xfrm>
            <a:off x="13773150" y="7183438"/>
            <a:ext cx="2495550" cy="1247775"/>
          </a:xfrm>
          <a:custGeom>
            <a:avLst/>
            <a:gdLst>
              <a:gd name="T0" fmla="*/ 1732 w 6931"/>
              <a:gd name="T1" fmla="*/ 0 h 3467"/>
              <a:gd name="T2" fmla="*/ 0 w 6931"/>
              <a:gd name="T3" fmla="*/ 1733 h 3467"/>
              <a:gd name="T4" fmla="*/ 1732 w 6931"/>
              <a:gd name="T5" fmla="*/ 3466 h 3467"/>
              <a:gd name="T6" fmla="*/ 5198 w 6931"/>
              <a:gd name="T7" fmla="*/ 3466 h 3467"/>
              <a:gd name="T8" fmla="*/ 6930 w 6931"/>
              <a:gd name="T9" fmla="*/ 1733 h 3467"/>
              <a:gd name="T10" fmla="*/ 5198 w 6931"/>
              <a:gd name="T11" fmla="*/ 0 h 3467"/>
              <a:gd name="T12" fmla="*/ 1732 w 6931"/>
              <a:gd name="T13" fmla="*/ 0 h 3467"/>
            </a:gdLst>
            <a:ahLst/>
            <a:cxnLst>
              <a:cxn ang="0">
                <a:pos x="T0" y="T1"/>
              </a:cxn>
              <a:cxn ang="0">
                <a:pos x="T2" y="T3"/>
              </a:cxn>
              <a:cxn ang="0">
                <a:pos x="T4" y="T5"/>
              </a:cxn>
              <a:cxn ang="0">
                <a:pos x="T6" y="T7"/>
              </a:cxn>
              <a:cxn ang="0">
                <a:pos x="T8" y="T9"/>
              </a:cxn>
              <a:cxn ang="0">
                <a:pos x="T10" y="T11"/>
              </a:cxn>
              <a:cxn ang="0">
                <a:pos x="T12" y="T13"/>
              </a:cxn>
            </a:cxnLst>
            <a:rect l="0" t="0" r="r" b="b"/>
            <a:pathLst>
              <a:path w="6931" h="3467">
                <a:moveTo>
                  <a:pt x="1732" y="0"/>
                </a:moveTo>
                <a:cubicBezTo>
                  <a:pt x="775" y="0"/>
                  <a:pt x="0" y="775"/>
                  <a:pt x="0" y="1733"/>
                </a:cubicBezTo>
                <a:cubicBezTo>
                  <a:pt x="0" y="2691"/>
                  <a:pt x="775" y="3466"/>
                  <a:pt x="1732" y="3466"/>
                </a:cubicBezTo>
                <a:lnTo>
                  <a:pt x="5198" y="3466"/>
                </a:lnTo>
                <a:cubicBezTo>
                  <a:pt x="6154" y="3466"/>
                  <a:pt x="6930" y="2691"/>
                  <a:pt x="6930" y="1733"/>
                </a:cubicBezTo>
                <a:cubicBezTo>
                  <a:pt x="6930" y="775"/>
                  <a:pt x="6154" y="0"/>
                  <a:pt x="5198" y="0"/>
                </a:cubicBezTo>
                <a:lnTo>
                  <a:pt x="1732" y="0"/>
                </a:lnTo>
              </a:path>
            </a:pathLst>
          </a:custGeom>
          <a:solidFill>
            <a:srgbClr val="FFFFFF"/>
          </a:solidFill>
          <a:ln w="25560" cap="flat">
            <a:solidFill>
              <a:srgbClr val="4E81BD"/>
            </a:solidFill>
            <a:round/>
            <a:headEnd/>
            <a:tailEnd/>
          </a:ln>
          <a:effectLst>
            <a:outerShdw dist="23040" dir="5400000" algn="ctr" rotWithShape="0">
              <a:srgbClr val="000000">
                <a:alpha val="35036"/>
              </a:srgbClr>
            </a:outerShdw>
          </a:effectLst>
        </p:spPr>
        <p:txBody>
          <a:bodyPr wrap="none" anchor="ctr"/>
          <a:lstStyle/>
          <a:p>
            <a:endParaRPr lang="tr-TR"/>
          </a:p>
        </p:txBody>
      </p:sp>
      <p:pic>
        <p:nvPicPr>
          <p:cNvPr id="3078" name="Picture 6">
            <a:extLst>
              <a:ext uri="{FF2B5EF4-FFF2-40B4-BE49-F238E27FC236}">
                <a16:creationId xmlns:a16="http://schemas.microsoft.com/office/drawing/2014/main" id="{C003065A-6701-BC1E-DC88-06AE3DB075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0325" y="7458075"/>
            <a:ext cx="1979613" cy="698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3"/>
          <p:cNvSpPr/>
          <p:nvPr/>
        </p:nvSpPr>
        <p:spPr>
          <a:xfrm>
            <a:off x="0" y="0"/>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4"/>
          <p:cNvSpPr/>
          <p:nvPr/>
        </p:nvSpPr>
        <p:spPr>
          <a:xfrm>
            <a:off x="-6350" y="-4150"/>
            <a:ext cx="18288000" cy="10286999"/>
          </a:xfrm>
          <a:custGeom>
            <a:avLst/>
            <a:gdLst>
              <a:gd name="connsiteX0" fmla="*/ 0 w 18288000"/>
              <a:gd name="connsiteY0" fmla="*/ 0 h 10286999"/>
              <a:gd name="connsiteX1" fmla="*/ 18288000 w 18288000"/>
              <a:gd name="connsiteY1" fmla="*/ 0 h 10286999"/>
              <a:gd name="connsiteX2" fmla="*/ 18288000 w 18288000"/>
              <a:gd name="connsiteY2" fmla="*/ 10286999 h 10286999"/>
              <a:gd name="connsiteX3" fmla="*/ 0 w 18288000"/>
              <a:gd name="connsiteY3" fmla="*/ 10286999 h 10286999"/>
              <a:gd name="connsiteX4" fmla="*/ 0 w 18288000"/>
              <a:gd name="connsiteY4" fmla="*/ 0 h 10286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9">
                <a:moveTo>
                  <a:pt x="0" y="0"/>
                </a:moveTo>
                <a:lnTo>
                  <a:pt x="18288000" y="0"/>
                </a:lnTo>
                <a:lnTo>
                  <a:pt x="18288000" y="10286999"/>
                </a:lnTo>
                <a:lnTo>
                  <a:pt x="0" y="10286999"/>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Freeform 5"/>
          <p:cNvSpPr/>
          <p:nvPr/>
        </p:nvSpPr>
        <p:spPr>
          <a:xfrm>
            <a:off x="0" y="9749653"/>
            <a:ext cx="18288000" cy="537346"/>
          </a:xfrm>
          <a:custGeom>
            <a:avLst/>
            <a:gdLst>
              <a:gd name="connsiteX0" fmla="*/ 0 w 18288000"/>
              <a:gd name="connsiteY0" fmla="*/ 0 h 537346"/>
              <a:gd name="connsiteX1" fmla="*/ 18288000 w 18288000"/>
              <a:gd name="connsiteY1" fmla="*/ 0 h 537346"/>
              <a:gd name="connsiteX2" fmla="*/ 18288000 w 18288000"/>
              <a:gd name="connsiteY2" fmla="*/ 537346 h 537346"/>
              <a:gd name="connsiteX3" fmla="*/ 0 w 18288000"/>
              <a:gd name="connsiteY3" fmla="*/ 537346 h 537346"/>
              <a:gd name="connsiteX4" fmla="*/ 0 w 18288000"/>
              <a:gd name="connsiteY4" fmla="*/ 0 h 537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537346">
                <a:moveTo>
                  <a:pt x="0" y="0"/>
                </a:moveTo>
                <a:lnTo>
                  <a:pt x="18288000" y="0"/>
                </a:lnTo>
                <a:lnTo>
                  <a:pt x="18288000" y="537346"/>
                </a:lnTo>
                <a:lnTo>
                  <a:pt x="0" y="537346"/>
                </a:lnTo>
                <a:lnTo>
                  <a:pt x="0" y="0"/>
                </a:lnTo>
                <a:close/>
              </a:path>
            </a:pathLst>
          </a:custGeom>
          <a:solidFill>
            <a:srgbClr val="4DBCB8">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6"/>
          <p:cNvSpPr/>
          <p:nvPr/>
        </p:nvSpPr>
        <p:spPr>
          <a:xfrm>
            <a:off x="-6350" y="844550"/>
            <a:ext cx="5937250" cy="692150"/>
          </a:xfrm>
          <a:custGeom>
            <a:avLst/>
            <a:gdLst>
              <a:gd name="connsiteX0" fmla="*/ 5941063 w 5937250"/>
              <a:gd name="connsiteY0" fmla="*/ 696889 h 692150"/>
              <a:gd name="connsiteX1" fmla="*/ 2607378 w 5937250"/>
              <a:gd name="connsiteY1" fmla="*/ 696889 h 692150"/>
              <a:gd name="connsiteX2" fmla="*/ 1973090 w 5937250"/>
              <a:gd name="connsiteY2" fmla="*/ 62840 h 692150"/>
              <a:gd name="connsiteX3" fmla="*/ 5711 w 5937250"/>
              <a:gd name="connsiteY3" fmla="*/ 62840 h 692150"/>
              <a:gd name="connsiteX4" fmla="*/ 5711 w 5937250"/>
              <a:gd name="connsiteY4" fmla="*/ 17209 h 692150"/>
              <a:gd name="connsiteX5" fmla="*/ 1991933 w 5937250"/>
              <a:gd name="connsiteY5" fmla="*/ 17209 h 692150"/>
              <a:gd name="connsiteX6" fmla="*/ 2626221 w 5937250"/>
              <a:gd name="connsiteY6" fmla="*/ 651258 h 692150"/>
              <a:gd name="connsiteX7" fmla="*/ 5941063 w 5937250"/>
              <a:gd name="connsiteY7" fmla="*/ 651258 h 692150"/>
              <a:gd name="connsiteX8" fmla="*/ 5941063 w 5937250"/>
              <a:gd name="connsiteY8" fmla="*/ 696889 h 692150"/>
              <a:gd name="connsiteX9" fmla="*/ 5941063 w 5937250"/>
              <a:gd name="connsiteY9" fmla="*/ 696889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37250" h="692150">
                <a:moveTo>
                  <a:pt x="5941063" y="696889"/>
                </a:moveTo>
                <a:lnTo>
                  <a:pt x="2607378" y="696889"/>
                </a:lnTo>
                <a:lnTo>
                  <a:pt x="1973090" y="62840"/>
                </a:lnTo>
                <a:lnTo>
                  <a:pt x="5711" y="62840"/>
                </a:lnTo>
                <a:lnTo>
                  <a:pt x="5711" y="17209"/>
                </a:lnTo>
                <a:lnTo>
                  <a:pt x="1991933" y="17209"/>
                </a:lnTo>
                <a:lnTo>
                  <a:pt x="2626221" y="651258"/>
                </a:lnTo>
                <a:lnTo>
                  <a:pt x="5941063" y="651258"/>
                </a:lnTo>
                <a:lnTo>
                  <a:pt x="5941063" y="696889"/>
                </a:lnTo>
                <a:lnTo>
                  <a:pt x="5941063" y="696889"/>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7"/>
          <p:cNvSpPr/>
          <p:nvPr/>
        </p:nvSpPr>
        <p:spPr>
          <a:xfrm>
            <a:off x="2241550" y="1149350"/>
            <a:ext cx="1022350" cy="349250"/>
          </a:xfrm>
          <a:custGeom>
            <a:avLst/>
            <a:gdLst>
              <a:gd name="connsiteX0" fmla="*/ 1029217 w 1022350"/>
              <a:gd name="connsiteY0" fmla="*/ 351883 h 349250"/>
              <a:gd name="connsiteX1" fmla="*/ 369059 w 1022350"/>
              <a:gd name="connsiteY1" fmla="*/ 351883 h 349250"/>
              <a:gd name="connsiteX2" fmla="*/ 9757 w 1022350"/>
              <a:gd name="connsiteY2" fmla="*/ 10447 h 349250"/>
              <a:gd name="connsiteX3" fmla="*/ 670234 w 1022350"/>
              <a:gd name="connsiteY3" fmla="*/ 10447 h 349250"/>
              <a:gd name="connsiteX4" fmla="*/ 1029217 w 1022350"/>
              <a:gd name="connsiteY4" fmla="*/ 351883 h 349250"/>
              <a:gd name="connsiteX5" fmla="*/ 1029217 w 1022350"/>
              <a:gd name="connsiteY5" fmla="*/ 351883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350" h="349250">
                <a:moveTo>
                  <a:pt x="1029217" y="351883"/>
                </a:moveTo>
                <a:lnTo>
                  <a:pt x="369059" y="351883"/>
                </a:lnTo>
                <a:lnTo>
                  <a:pt x="9757" y="10447"/>
                </a:lnTo>
                <a:lnTo>
                  <a:pt x="670234" y="10447"/>
                </a:lnTo>
                <a:lnTo>
                  <a:pt x="1029217" y="351883"/>
                </a:lnTo>
                <a:lnTo>
                  <a:pt x="1029217" y="351883"/>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8"/>
          <p:cNvSpPr/>
          <p:nvPr/>
        </p:nvSpPr>
        <p:spPr>
          <a:xfrm>
            <a:off x="3562350" y="1149350"/>
            <a:ext cx="1009650" cy="349250"/>
          </a:xfrm>
          <a:custGeom>
            <a:avLst/>
            <a:gdLst>
              <a:gd name="connsiteX0" fmla="*/ 1011486 w 1009650"/>
              <a:gd name="connsiteY0" fmla="*/ 351883 h 349250"/>
              <a:gd name="connsiteX1" fmla="*/ 351009 w 1009650"/>
              <a:gd name="connsiteY1" fmla="*/ 351883 h 349250"/>
              <a:gd name="connsiteX2" fmla="*/ 9592 w 1009650"/>
              <a:gd name="connsiteY2" fmla="*/ 10447 h 349250"/>
              <a:gd name="connsiteX3" fmla="*/ 669750 w 1009650"/>
              <a:gd name="connsiteY3" fmla="*/ 10447 h 349250"/>
              <a:gd name="connsiteX4" fmla="*/ 1011486 w 1009650"/>
              <a:gd name="connsiteY4" fmla="*/ 351883 h 349250"/>
              <a:gd name="connsiteX5" fmla="*/ 1011486 w 1009650"/>
              <a:gd name="connsiteY5" fmla="*/ 351883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50" h="349250">
                <a:moveTo>
                  <a:pt x="1011486" y="351883"/>
                </a:moveTo>
                <a:lnTo>
                  <a:pt x="351009" y="351883"/>
                </a:lnTo>
                <a:lnTo>
                  <a:pt x="9592" y="10447"/>
                </a:lnTo>
                <a:lnTo>
                  <a:pt x="669750" y="10447"/>
                </a:lnTo>
                <a:lnTo>
                  <a:pt x="1011486" y="351883"/>
                </a:lnTo>
                <a:lnTo>
                  <a:pt x="1011486" y="351883"/>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9"/>
          <p:cNvSpPr/>
          <p:nvPr/>
        </p:nvSpPr>
        <p:spPr>
          <a:xfrm>
            <a:off x="615950" y="1111250"/>
            <a:ext cx="4108450" cy="666750"/>
          </a:xfrm>
          <a:custGeom>
            <a:avLst/>
            <a:gdLst>
              <a:gd name="connsiteX0" fmla="*/ 4109591 w 4108450"/>
              <a:gd name="connsiteY0" fmla="*/ 667598 h 666750"/>
              <a:gd name="connsiteX1" fmla="*/ 1884792 w 4108450"/>
              <a:gd name="connsiteY1" fmla="*/ 667598 h 666750"/>
              <a:gd name="connsiteX2" fmla="*/ 1250185 w 4108450"/>
              <a:gd name="connsiteY2" fmla="*/ 33549 h 666750"/>
              <a:gd name="connsiteX3" fmla="*/ 7479 w 4108450"/>
              <a:gd name="connsiteY3" fmla="*/ 33549 h 666750"/>
              <a:gd name="connsiteX4" fmla="*/ 7479 w 4108450"/>
              <a:gd name="connsiteY4" fmla="*/ 9617 h 666750"/>
              <a:gd name="connsiteX5" fmla="*/ 1260086 w 4108450"/>
              <a:gd name="connsiteY5" fmla="*/ 9617 h 666750"/>
              <a:gd name="connsiteX6" fmla="*/ 1894693 w 4108450"/>
              <a:gd name="connsiteY6" fmla="*/ 643666 h 666750"/>
              <a:gd name="connsiteX7" fmla="*/ 4109591 w 4108450"/>
              <a:gd name="connsiteY7" fmla="*/ 643666 h 666750"/>
              <a:gd name="connsiteX8" fmla="*/ 4109591 w 4108450"/>
              <a:gd name="connsiteY8" fmla="*/ 667598 h 666750"/>
              <a:gd name="connsiteX9" fmla="*/ 4109591 w 4108450"/>
              <a:gd name="connsiteY9" fmla="*/ 667598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8450" h="666750">
                <a:moveTo>
                  <a:pt x="4109591" y="667598"/>
                </a:moveTo>
                <a:lnTo>
                  <a:pt x="1884792" y="667598"/>
                </a:lnTo>
                <a:lnTo>
                  <a:pt x="1250185" y="33549"/>
                </a:lnTo>
                <a:lnTo>
                  <a:pt x="7479" y="33549"/>
                </a:lnTo>
                <a:lnTo>
                  <a:pt x="7479" y="9617"/>
                </a:lnTo>
                <a:lnTo>
                  <a:pt x="1260086" y="9617"/>
                </a:lnTo>
                <a:lnTo>
                  <a:pt x="1894693" y="643666"/>
                </a:lnTo>
                <a:lnTo>
                  <a:pt x="4109591" y="643666"/>
                </a:lnTo>
                <a:lnTo>
                  <a:pt x="4109591" y="667598"/>
                </a:lnTo>
                <a:lnTo>
                  <a:pt x="4109591" y="667598"/>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10"/>
          <p:cNvSpPr/>
          <p:nvPr/>
        </p:nvSpPr>
        <p:spPr>
          <a:xfrm>
            <a:off x="12706350" y="1289050"/>
            <a:ext cx="5530850" cy="654050"/>
          </a:xfrm>
          <a:custGeom>
            <a:avLst/>
            <a:gdLst>
              <a:gd name="connsiteX0" fmla="*/ 5543447 w 5530850"/>
              <a:gd name="connsiteY0" fmla="*/ 654082 h 654050"/>
              <a:gd name="connsiteX1" fmla="*/ 2433806 w 5530850"/>
              <a:gd name="connsiteY1" fmla="*/ 654082 h 654050"/>
              <a:gd name="connsiteX2" fmla="*/ 1842146 w 5530850"/>
              <a:gd name="connsiteY2" fmla="*/ 58752 h 654050"/>
              <a:gd name="connsiteX3" fmla="*/ 6986 w 5530850"/>
              <a:gd name="connsiteY3" fmla="*/ 58752 h 654050"/>
              <a:gd name="connsiteX4" fmla="*/ 6986 w 5530850"/>
              <a:gd name="connsiteY4" fmla="*/ 15907 h 654050"/>
              <a:gd name="connsiteX5" fmla="*/ 1859722 w 5530850"/>
              <a:gd name="connsiteY5" fmla="*/ 15907 h 654050"/>
              <a:gd name="connsiteX6" fmla="*/ 2451382 w 5530850"/>
              <a:gd name="connsiteY6" fmla="*/ 611238 h 654050"/>
              <a:gd name="connsiteX7" fmla="*/ 5543447 w 5530850"/>
              <a:gd name="connsiteY7" fmla="*/ 611238 h 654050"/>
              <a:gd name="connsiteX8" fmla="*/ 5543447 w 5530850"/>
              <a:gd name="connsiteY8" fmla="*/ 654082 h 654050"/>
              <a:gd name="connsiteX9" fmla="*/ 5543447 w 5530850"/>
              <a:gd name="connsiteY9" fmla="*/ 654082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0850" h="654050">
                <a:moveTo>
                  <a:pt x="5543447" y="654082"/>
                </a:moveTo>
                <a:lnTo>
                  <a:pt x="2433806" y="654082"/>
                </a:lnTo>
                <a:lnTo>
                  <a:pt x="1842146" y="58752"/>
                </a:lnTo>
                <a:lnTo>
                  <a:pt x="6986" y="58752"/>
                </a:lnTo>
                <a:lnTo>
                  <a:pt x="6986" y="15907"/>
                </a:lnTo>
                <a:lnTo>
                  <a:pt x="1859722" y="15907"/>
                </a:lnTo>
                <a:lnTo>
                  <a:pt x="2451382" y="611238"/>
                </a:lnTo>
                <a:lnTo>
                  <a:pt x="5543447" y="611238"/>
                </a:lnTo>
                <a:lnTo>
                  <a:pt x="5543447" y="654082"/>
                </a:lnTo>
                <a:lnTo>
                  <a:pt x="5543447" y="654082"/>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1"/>
          <p:cNvSpPr/>
          <p:nvPr/>
        </p:nvSpPr>
        <p:spPr>
          <a:xfrm>
            <a:off x="14801850" y="1568450"/>
            <a:ext cx="1555750" cy="336550"/>
          </a:xfrm>
          <a:custGeom>
            <a:avLst/>
            <a:gdLst>
              <a:gd name="connsiteX0" fmla="*/ 12087 w 1555750"/>
              <a:gd name="connsiteY0" fmla="*/ 16346 h 336550"/>
              <a:gd name="connsiteX1" fmla="*/ 1243969 w 1555750"/>
              <a:gd name="connsiteY1" fmla="*/ 16346 h 336550"/>
              <a:gd name="connsiteX2" fmla="*/ 1562441 w 1555750"/>
              <a:gd name="connsiteY2" fmla="*/ 336931 h 336550"/>
              <a:gd name="connsiteX3" fmla="*/ 347243 w 1555750"/>
              <a:gd name="connsiteY3" fmla="*/ 336931 h 336550"/>
              <a:gd name="connsiteX4" fmla="*/ 12087 w 1555750"/>
              <a:gd name="connsiteY4" fmla="*/ 16346 h 336550"/>
              <a:gd name="connsiteX5" fmla="*/ 12087 w 1555750"/>
              <a:gd name="connsiteY5" fmla="*/ 16346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750" h="336550">
                <a:moveTo>
                  <a:pt x="12087" y="16346"/>
                </a:moveTo>
                <a:lnTo>
                  <a:pt x="1243969" y="16346"/>
                </a:lnTo>
                <a:lnTo>
                  <a:pt x="1562441" y="336931"/>
                </a:lnTo>
                <a:lnTo>
                  <a:pt x="347243" y="336931"/>
                </a:lnTo>
                <a:lnTo>
                  <a:pt x="12087" y="16346"/>
                </a:lnTo>
                <a:lnTo>
                  <a:pt x="12087" y="16346"/>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2"/>
          <p:cNvSpPr/>
          <p:nvPr/>
        </p:nvSpPr>
        <p:spPr>
          <a:xfrm>
            <a:off x="16300450" y="1568450"/>
            <a:ext cx="1555750" cy="336550"/>
          </a:xfrm>
          <a:custGeom>
            <a:avLst/>
            <a:gdLst>
              <a:gd name="connsiteX0" fmla="*/ 14982 w 1555750"/>
              <a:gd name="connsiteY0" fmla="*/ 16346 h 336550"/>
              <a:gd name="connsiteX1" fmla="*/ 1246565 w 1555750"/>
              <a:gd name="connsiteY1" fmla="*/ 16346 h 336550"/>
              <a:gd name="connsiteX2" fmla="*/ 1565333 w 1555750"/>
              <a:gd name="connsiteY2" fmla="*/ 336931 h 336550"/>
              <a:gd name="connsiteX3" fmla="*/ 349839 w 1555750"/>
              <a:gd name="connsiteY3" fmla="*/ 336931 h 336550"/>
              <a:gd name="connsiteX4" fmla="*/ 14982 w 1555750"/>
              <a:gd name="connsiteY4" fmla="*/ 16346 h 336550"/>
              <a:gd name="connsiteX5" fmla="*/ 14982 w 1555750"/>
              <a:gd name="connsiteY5" fmla="*/ 16346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750" h="336550">
                <a:moveTo>
                  <a:pt x="14982" y="16346"/>
                </a:moveTo>
                <a:lnTo>
                  <a:pt x="1246565" y="16346"/>
                </a:lnTo>
                <a:lnTo>
                  <a:pt x="1565333" y="336931"/>
                </a:lnTo>
                <a:lnTo>
                  <a:pt x="349839" y="336931"/>
                </a:lnTo>
                <a:lnTo>
                  <a:pt x="14982" y="16346"/>
                </a:lnTo>
                <a:lnTo>
                  <a:pt x="14982" y="16346"/>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3"/>
          <p:cNvSpPr/>
          <p:nvPr/>
        </p:nvSpPr>
        <p:spPr>
          <a:xfrm>
            <a:off x="13100050" y="1466850"/>
            <a:ext cx="1428750" cy="158750"/>
          </a:xfrm>
          <a:custGeom>
            <a:avLst/>
            <a:gdLst>
              <a:gd name="connsiteX0" fmla="*/ 1432656 w 1428750"/>
              <a:gd name="connsiteY0" fmla="*/ 169179 h 158750"/>
              <a:gd name="connsiteX1" fmla="*/ 1047450 w 1428750"/>
              <a:gd name="connsiteY1" fmla="*/ 169179 h 158750"/>
              <a:gd name="connsiteX2" fmla="*/ 918156 w 1428750"/>
              <a:gd name="connsiteY2" fmla="*/ 39147 h 158750"/>
              <a:gd name="connsiteX3" fmla="*/ 9811 w 1428750"/>
              <a:gd name="connsiteY3" fmla="*/ 39147 h 158750"/>
              <a:gd name="connsiteX4" fmla="*/ 9811 w 1428750"/>
              <a:gd name="connsiteY4" fmla="*/ 16676 h 158750"/>
              <a:gd name="connsiteX5" fmla="*/ 927391 w 1428750"/>
              <a:gd name="connsiteY5" fmla="*/ 16676 h 158750"/>
              <a:gd name="connsiteX6" fmla="*/ 1056687 w 1428750"/>
              <a:gd name="connsiteY6" fmla="*/ 146708 h 158750"/>
              <a:gd name="connsiteX7" fmla="*/ 1432656 w 1428750"/>
              <a:gd name="connsiteY7" fmla="*/ 146708 h 158750"/>
              <a:gd name="connsiteX8" fmla="*/ 1432656 w 1428750"/>
              <a:gd name="connsiteY8" fmla="*/ 169179 h 158750"/>
              <a:gd name="connsiteX9" fmla="*/ 1432656 w 1428750"/>
              <a:gd name="connsiteY9" fmla="*/ 169179 h 15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0" h="158750">
                <a:moveTo>
                  <a:pt x="1432656" y="169179"/>
                </a:moveTo>
                <a:lnTo>
                  <a:pt x="1047450" y="169179"/>
                </a:lnTo>
                <a:lnTo>
                  <a:pt x="918156" y="39147"/>
                </a:lnTo>
                <a:lnTo>
                  <a:pt x="9811" y="39147"/>
                </a:lnTo>
                <a:lnTo>
                  <a:pt x="9811" y="16676"/>
                </a:lnTo>
                <a:lnTo>
                  <a:pt x="927391" y="16676"/>
                </a:lnTo>
                <a:lnTo>
                  <a:pt x="1056687" y="146708"/>
                </a:lnTo>
                <a:lnTo>
                  <a:pt x="1432656" y="146708"/>
                </a:lnTo>
                <a:lnTo>
                  <a:pt x="1432656" y="169179"/>
                </a:lnTo>
                <a:lnTo>
                  <a:pt x="1432656" y="169179"/>
                </a:lnTo>
                <a:close/>
              </a:path>
            </a:pathLst>
          </a:custGeom>
          <a:solidFill>
            <a:srgbClr val="3BEBE6">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5" name="Picture 15"/>
          <p:cNvPicPr>
            <a:picLocks noChangeAspect="1"/>
          </p:cNvPicPr>
          <p:nvPr/>
        </p:nvPicPr>
        <p:blipFill>
          <a:blip r:embed="rId2"/>
          <a:stretch>
            <a:fillRect/>
          </a:stretch>
        </p:blipFill>
        <p:spPr>
          <a:xfrm>
            <a:off x="14248130" y="7726680"/>
            <a:ext cx="4046220" cy="2042160"/>
          </a:xfrm>
          <a:prstGeom prst="rect">
            <a:avLst/>
          </a:prstGeom>
        </p:spPr>
      </p:pic>
      <p:sp>
        <p:nvSpPr>
          <p:cNvPr id="14" name="TextBox 15"/>
          <p:cNvSpPr txBox="1"/>
          <p:nvPr/>
        </p:nvSpPr>
        <p:spPr>
          <a:xfrm>
            <a:off x="524019" y="1887277"/>
            <a:ext cx="5176694" cy="615553"/>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Times New Roman" panose="02020603050405020304" pitchFamily="18" charset="0"/>
              </a:rPr>
              <a:t>TEKNOLOJİ KULLANICISI</a:t>
            </a:r>
            <a:endParaRPr lang="en-US" altLang="zh-CN" sz="4000" b="1" dirty="0">
              <a:solidFill>
                <a:srgbClr val="3BEBE6"/>
              </a:solidFill>
              <a:latin typeface="+mj-lt"/>
              <a:ea typeface="Times New Roman"/>
              <a:cs typeface="Times New Roman" panose="02020603050405020304" pitchFamily="18" charset="0"/>
            </a:endParaRPr>
          </a:p>
        </p:txBody>
      </p:sp>
      <p:sp>
        <p:nvSpPr>
          <p:cNvPr id="16" name="TextBox 15">
            <a:extLst>
              <a:ext uri="{FF2B5EF4-FFF2-40B4-BE49-F238E27FC236}">
                <a16:creationId xmlns:a16="http://schemas.microsoft.com/office/drawing/2014/main" id="{A3879877-CDF9-C8BE-94AD-A9C223CB1258}"/>
              </a:ext>
            </a:extLst>
          </p:cNvPr>
          <p:cNvSpPr txBox="1"/>
          <p:nvPr/>
        </p:nvSpPr>
        <p:spPr>
          <a:xfrm>
            <a:off x="6924746" y="825003"/>
            <a:ext cx="4787757" cy="830997"/>
          </a:xfrm>
          <a:prstGeom prst="rect">
            <a:avLst/>
          </a:prstGeom>
          <a:noFill/>
        </p:spPr>
        <p:txBody>
          <a:bodyPr wrap="square" lIns="0" tIns="0" rIns="0" bIns="0" rtlCol="0">
            <a:spAutoFit/>
          </a:bodyPr>
          <a:lstStyle/>
          <a:p>
            <a:pPr marL="0">
              <a:lnSpc>
                <a:spcPct val="100000"/>
              </a:lnSpc>
            </a:pPr>
            <a:r>
              <a:rPr lang="tr-TR" altLang="zh-CN" sz="5400" b="1" dirty="0">
                <a:solidFill>
                  <a:srgbClr val="3BEBE6"/>
                </a:solidFill>
                <a:latin typeface="+mj-lt"/>
                <a:ea typeface="Times New Roman"/>
                <a:cs typeface="Times New Roman" panose="02020603050405020304" pitchFamily="18" charset="0"/>
              </a:rPr>
              <a:t>FİRMA TANITIMI</a:t>
            </a:r>
            <a:endParaRPr lang="en-US" altLang="zh-CN" sz="5400" b="1" dirty="0">
              <a:solidFill>
                <a:srgbClr val="3BEBE6"/>
              </a:solidFill>
              <a:latin typeface="+mj-lt"/>
              <a:ea typeface="Times New Roman"/>
              <a:cs typeface="Times New Roman" panose="02020603050405020304" pitchFamily="18" charset="0"/>
            </a:endParaRPr>
          </a:p>
        </p:txBody>
      </p:sp>
      <p:sp>
        <p:nvSpPr>
          <p:cNvPr id="17" name="TextBox 15">
            <a:extLst>
              <a:ext uri="{FF2B5EF4-FFF2-40B4-BE49-F238E27FC236}">
                <a16:creationId xmlns:a16="http://schemas.microsoft.com/office/drawing/2014/main" id="{DCA857FC-08D6-94CD-02FF-87036C648F03}"/>
              </a:ext>
            </a:extLst>
          </p:cNvPr>
          <p:cNvSpPr txBox="1"/>
          <p:nvPr/>
        </p:nvSpPr>
        <p:spPr>
          <a:xfrm>
            <a:off x="517667" y="2673524"/>
            <a:ext cx="1825483" cy="55399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3600" b="1" dirty="0">
                <a:solidFill>
                  <a:schemeClr val="bg1"/>
                </a:solidFill>
                <a:latin typeface="+mj-lt"/>
                <a:ea typeface="Times New Roman"/>
                <a:cs typeface="Times New Roman" panose="02020603050405020304" pitchFamily="18" charset="0"/>
              </a:rPr>
              <a:t>KORDSA</a:t>
            </a:r>
            <a:endParaRPr lang="en-US" altLang="zh-CN" sz="3600" b="1" dirty="0">
              <a:solidFill>
                <a:schemeClr val="bg1"/>
              </a:solidFill>
              <a:latin typeface="+mj-lt"/>
              <a:ea typeface="Times New Roman"/>
              <a:cs typeface="Times New Roman" panose="02020603050405020304" pitchFamily="18" charset="0"/>
            </a:endParaRPr>
          </a:p>
        </p:txBody>
      </p:sp>
      <p:sp>
        <p:nvSpPr>
          <p:cNvPr id="20" name="TextBox 15">
            <a:extLst>
              <a:ext uri="{FF2B5EF4-FFF2-40B4-BE49-F238E27FC236}">
                <a16:creationId xmlns:a16="http://schemas.microsoft.com/office/drawing/2014/main" id="{887EC34B-FB94-8AF7-DAAA-64CDE4E0092F}"/>
              </a:ext>
            </a:extLst>
          </p:cNvPr>
          <p:cNvSpPr txBox="1"/>
          <p:nvPr/>
        </p:nvSpPr>
        <p:spPr>
          <a:xfrm>
            <a:off x="530368" y="3385876"/>
            <a:ext cx="17332182" cy="1846659"/>
          </a:xfrm>
          <a:prstGeom prst="rect">
            <a:avLst/>
          </a:prstGeom>
          <a:noFill/>
        </p:spPr>
        <p:txBody>
          <a:bodyPr wrap="square" lIns="0" tIns="0" rIns="0" bIns="0" rtlCol="0">
            <a:spAutoFit/>
          </a:bodyPr>
          <a:lstStyle/>
          <a:p>
            <a:pPr marL="0">
              <a:lnSpc>
                <a:spcPct val="100000"/>
              </a:lnSpc>
            </a:pPr>
            <a:r>
              <a:rPr lang="tr-TR" altLang="zh-CN" sz="2000" dirty="0">
                <a:solidFill>
                  <a:schemeClr val="bg1"/>
                </a:solidFill>
                <a:latin typeface="+mj-lt"/>
                <a:ea typeface="Times New Roman"/>
                <a:cs typeface="Times New Roman" panose="02020603050405020304" pitchFamily="18" charset="0"/>
              </a:rPr>
              <a:t>Lastik ve inşaat güçlendirme ile kompozit teknolojileri pazarlarının global oyuncusu Kordsa, 4.500’ü aşkın çalışanı ile Türkiye, Brezilya, Endonezya, Tayland ve ABD olmak üzere 5 ülkede 12 üretim tesisi ile hizmet veriyor. “Yaşamı Güçlendirme” misyonu ile tüm paydaşlarına ve içinde yer aldığı toplumlara katma değeri yüksek yenilikçi güçlendirme çözümleri sunarak sürdürülebilir değer yaratmayı hedefliyor. Kordsa bugün Dünya’da lastik güçlendirme teknolojileriyle her 3 otomobil lastiğinden 1’ini, her 3 uçak lastiğinden 2’sini güçlendiriyor. Lastik sektöründe yakıt kullanımını azaltan, yolu daha iyi kavrayan, çevre dostu ürünler geliştirirken, kompozit sektöründe araçların daha hafif olmasını, daha az yakıt ve daha düşük karbon emisyonuyla performans göstermesini sağlayan teknolojiler geliştiriyor. İnşaat sektöründe ise altyapı ve üst yapı projelerine yönelik daha dayanıklı ve daha pratik güçlendirme çözümleriyle yaşamın her alanına dokunuyor.</a:t>
            </a:r>
          </a:p>
        </p:txBody>
      </p:sp>
      <p:sp>
        <p:nvSpPr>
          <p:cNvPr id="22" name="TextBox 15">
            <a:extLst>
              <a:ext uri="{FF2B5EF4-FFF2-40B4-BE49-F238E27FC236}">
                <a16:creationId xmlns:a16="http://schemas.microsoft.com/office/drawing/2014/main" id="{CD0267EF-C4B9-5038-A595-2FF77FC5E1EF}"/>
              </a:ext>
            </a:extLst>
          </p:cNvPr>
          <p:cNvSpPr txBox="1"/>
          <p:nvPr/>
        </p:nvSpPr>
        <p:spPr>
          <a:xfrm>
            <a:off x="530369" y="5377703"/>
            <a:ext cx="5170344" cy="615553"/>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Times New Roman" panose="02020603050405020304" pitchFamily="18" charset="0"/>
              </a:rPr>
              <a:t>TEKNOLOJİ TEDARİKÇİSİ</a:t>
            </a:r>
            <a:endParaRPr lang="en-US" altLang="zh-CN" sz="4000" b="1" dirty="0">
              <a:solidFill>
                <a:srgbClr val="3BEBE6"/>
              </a:solidFill>
              <a:latin typeface="+mj-lt"/>
              <a:ea typeface="Times New Roman"/>
              <a:cs typeface="Times New Roman" panose="02020603050405020304" pitchFamily="18" charset="0"/>
            </a:endParaRPr>
          </a:p>
        </p:txBody>
      </p:sp>
      <p:sp>
        <p:nvSpPr>
          <p:cNvPr id="23" name="TextBox 15">
            <a:extLst>
              <a:ext uri="{FF2B5EF4-FFF2-40B4-BE49-F238E27FC236}">
                <a16:creationId xmlns:a16="http://schemas.microsoft.com/office/drawing/2014/main" id="{128C8A35-D71D-A55B-0424-F8CD25D7C438}"/>
              </a:ext>
            </a:extLst>
          </p:cNvPr>
          <p:cNvSpPr txBox="1"/>
          <p:nvPr/>
        </p:nvSpPr>
        <p:spPr>
          <a:xfrm>
            <a:off x="530369" y="6135607"/>
            <a:ext cx="1812782" cy="553998"/>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0" tIns="0" rIns="0" bIns="0" rtlCol="0">
            <a:spAutoFit/>
          </a:bodyPr>
          <a:lstStyle/>
          <a:p>
            <a:pPr marL="0">
              <a:lnSpc>
                <a:spcPct val="100000"/>
              </a:lnSpc>
            </a:pPr>
            <a:r>
              <a:rPr lang="tr-TR" altLang="zh-CN" sz="3600" b="1" dirty="0">
                <a:solidFill>
                  <a:schemeClr val="bg1"/>
                </a:solidFill>
                <a:latin typeface="+mj-lt"/>
                <a:ea typeface="Times New Roman"/>
                <a:cs typeface="Times New Roman" panose="02020603050405020304" pitchFamily="18" charset="0"/>
              </a:rPr>
              <a:t>E3TAM</a:t>
            </a:r>
            <a:endParaRPr lang="en-US" altLang="zh-CN" sz="3600" b="1" dirty="0">
              <a:solidFill>
                <a:schemeClr val="bg1"/>
              </a:solidFill>
              <a:latin typeface="+mj-lt"/>
              <a:ea typeface="Times New Roman"/>
              <a:cs typeface="Times New Roman" panose="02020603050405020304" pitchFamily="18" charset="0"/>
            </a:endParaRPr>
          </a:p>
        </p:txBody>
      </p:sp>
      <p:sp>
        <p:nvSpPr>
          <p:cNvPr id="24" name="TextBox 15">
            <a:extLst>
              <a:ext uri="{FF2B5EF4-FFF2-40B4-BE49-F238E27FC236}">
                <a16:creationId xmlns:a16="http://schemas.microsoft.com/office/drawing/2014/main" id="{2EF4BC26-2010-3D9A-37FB-A5FEA5C2AB7D}"/>
              </a:ext>
            </a:extLst>
          </p:cNvPr>
          <p:cNvSpPr txBox="1"/>
          <p:nvPr/>
        </p:nvSpPr>
        <p:spPr>
          <a:xfrm>
            <a:off x="524019" y="6803114"/>
            <a:ext cx="17325832" cy="1538883"/>
          </a:xfrm>
          <a:prstGeom prst="rect">
            <a:avLst/>
          </a:prstGeom>
          <a:noFill/>
        </p:spPr>
        <p:txBody>
          <a:bodyPr wrap="square" lIns="0" tIns="0" rIns="0" bIns="0" rtlCol="0">
            <a:spAutoFit/>
          </a:bodyPr>
          <a:lstStyle/>
          <a:p>
            <a:pPr marL="0">
              <a:lnSpc>
                <a:spcPct val="100000"/>
              </a:lnSpc>
            </a:pPr>
            <a:r>
              <a:rPr lang="tr-TR" altLang="zh-CN" sz="2000" dirty="0">
                <a:solidFill>
                  <a:schemeClr val="bg1"/>
                </a:solidFill>
                <a:latin typeface="+mj-lt"/>
                <a:ea typeface="Times New Roman"/>
                <a:cs typeface="Times New Roman" panose="02020603050405020304" pitchFamily="18" charset="0"/>
              </a:rPr>
              <a:t>E3TAM AŞ, 1995 İstanbul'da kurulmuş bir teknoloji mühendislik firmasıdır. Yapay/robot görme, ileri otomasyon sistemleri tasarımı, veri toplama ve anlamlandırma, yapay zeka tabanlı gömülü ve PC tabanlı test, kontrol sistemleri dizaynı konusunda sektör bağımsız şekilde çalışmaktadır. Şirketimiz özgün mühendislik altyapısı sayesinde hatta uyumlu adaptif, dinamik test ve kontrol yazılımları geliştirmektedir. Dolayısı ile hazır sistemlerin kabiliyetleri ile sınırlı kalmaz, geliştirdiğimiz ilave yapay zeka tabanlı yazılım çözümleri ile güçlendirilen sistem altyapısı birçok uygulama için gerekli olan hat üstü adaptasyon gerekliliğini çözer. Bu bakımdan firmamız diğer rakiplerinden ayrılmaktadır.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20" name="Picture 20"/>
          <p:cNvPicPr>
            <a:picLocks noChangeAspect="1"/>
          </p:cNvPicPr>
          <p:nvPr/>
        </p:nvPicPr>
        <p:blipFill>
          <a:blip r:embed="rId2"/>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3"/>
          <a:stretch>
            <a:fillRect/>
          </a:stretch>
        </p:blipFill>
        <p:spPr>
          <a:xfrm>
            <a:off x="0" y="0"/>
            <a:ext cx="5676900" cy="3901440"/>
          </a:xfrm>
          <a:prstGeom prst="rect">
            <a:avLst/>
          </a:prstGeom>
        </p:spPr>
      </p:pic>
      <p:pic>
        <p:nvPicPr>
          <p:cNvPr id="22" name="Picture 22"/>
          <p:cNvPicPr>
            <a:picLocks noChangeAspect="1"/>
          </p:cNvPicPr>
          <p:nvPr/>
        </p:nvPicPr>
        <p:blipFill>
          <a:blip r:embed="rId4"/>
          <a:stretch>
            <a:fillRect/>
          </a:stretch>
        </p:blipFill>
        <p:spPr>
          <a:xfrm>
            <a:off x="12595860" y="0"/>
            <a:ext cx="5692140" cy="3901440"/>
          </a:xfrm>
          <a:prstGeom prst="rect">
            <a:avLst/>
          </a:prstGeom>
        </p:spPr>
      </p:pic>
      <p:sp>
        <p:nvSpPr>
          <p:cNvPr id="2" name="TextBox 15">
            <a:extLst>
              <a:ext uri="{FF2B5EF4-FFF2-40B4-BE49-F238E27FC236}">
                <a16:creationId xmlns:a16="http://schemas.microsoft.com/office/drawing/2014/main" id="{CA359ED4-1F4C-6AE4-A934-EB3CDFDB6D59}"/>
              </a:ext>
            </a:extLst>
          </p:cNvPr>
          <p:cNvSpPr txBox="1"/>
          <p:nvPr/>
        </p:nvSpPr>
        <p:spPr>
          <a:xfrm>
            <a:off x="8131699" y="1054536"/>
            <a:ext cx="2009362" cy="923330"/>
          </a:xfrm>
          <a:prstGeom prst="rect">
            <a:avLst/>
          </a:prstGeom>
          <a:noFill/>
        </p:spPr>
        <p:txBody>
          <a:bodyPr wrap="square" lIns="0" tIns="0" rIns="0" bIns="0" rtlCol="0">
            <a:spAutoFit/>
          </a:bodyPr>
          <a:lstStyle/>
          <a:p>
            <a:pPr marL="0">
              <a:lnSpc>
                <a:spcPct val="100000"/>
              </a:lnSpc>
            </a:pPr>
            <a:r>
              <a:rPr lang="tr-TR" altLang="zh-CN" sz="6000" b="1" dirty="0">
                <a:solidFill>
                  <a:srgbClr val="3BEBE6"/>
                </a:solidFill>
                <a:latin typeface="+mj-lt"/>
                <a:ea typeface="Times New Roman"/>
                <a:cs typeface="Times New Roman" panose="02020603050405020304" pitchFamily="18" charset="0"/>
              </a:rPr>
              <a:t>ÇAĞRI</a:t>
            </a:r>
            <a:endParaRPr lang="en-US" altLang="zh-CN" sz="6000" b="1" dirty="0">
              <a:solidFill>
                <a:srgbClr val="3BEBE6"/>
              </a:solidFill>
              <a:latin typeface="+mj-lt"/>
              <a:ea typeface="Times New Roman"/>
              <a:cs typeface="Times New Roman" panose="02020603050405020304" pitchFamily="18" charset="0"/>
            </a:endParaRPr>
          </a:p>
        </p:txBody>
      </p:sp>
      <p:sp>
        <p:nvSpPr>
          <p:cNvPr id="3" name="TextBox 15">
            <a:extLst>
              <a:ext uri="{FF2B5EF4-FFF2-40B4-BE49-F238E27FC236}">
                <a16:creationId xmlns:a16="http://schemas.microsoft.com/office/drawing/2014/main" id="{B6AD7341-0C56-B45B-48E5-ABD5424BEE93}"/>
              </a:ext>
            </a:extLst>
          </p:cNvPr>
          <p:cNvSpPr txBox="1"/>
          <p:nvPr/>
        </p:nvSpPr>
        <p:spPr>
          <a:xfrm>
            <a:off x="983050" y="3340589"/>
            <a:ext cx="9489688" cy="61555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Times New Roman" panose="02020603050405020304" pitchFamily="18" charset="0"/>
              </a:rPr>
              <a:t>POLİMER FİLTRE ANALİZİNİN DİJİTALLEŞMESİ</a:t>
            </a:r>
            <a:endParaRPr lang="en-US" altLang="zh-CN" sz="4000" b="1" dirty="0">
              <a:solidFill>
                <a:srgbClr val="3BEBE6"/>
              </a:solidFill>
              <a:latin typeface="+mj-lt"/>
              <a:ea typeface="Times New Roman"/>
              <a:cs typeface="Times New Roman" panose="02020603050405020304" pitchFamily="18" charset="0"/>
            </a:endParaRPr>
          </a:p>
        </p:txBody>
      </p:sp>
      <p:sp>
        <p:nvSpPr>
          <p:cNvPr id="6" name="TextBox 15">
            <a:extLst>
              <a:ext uri="{FF2B5EF4-FFF2-40B4-BE49-F238E27FC236}">
                <a16:creationId xmlns:a16="http://schemas.microsoft.com/office/drawing/2014/main" id="{60A51E38-BCB0-0ADE-432A-485EA431DEED}"/>
              </a:ext>
            </a:extLst>
          </p:cNvPr>
          <p:cNvSpPr txBox="1"/>
          <p:nvPr/>
        </p:nvSpPr>
        <p:spPr>
          <a:xfrm>
            <a:off x="983051" y="4154852"/>
            <a:ext cx="6889362" cy="615553"/>
          </a:xfrm>
          <a:prstGeom prst="rect">
            <a:avLst/>
          </a:prstGeom>
          <a:noFill/>
          <a:ln>
            <a:solidFill>
              <a:schemeClr val="bg1"/>
            </a:solidFill>
          </a:ln>
        </p:spPr>
        <p:txBody>
          <a:bodyPr wrap="square" lIns="0" tIns="0" rIns="0" bIns="0" rtlCol="0">
            <a:spAutoFit/>
          </a:bodyPr>
          <a:lstStyle/>
          <a:p>
            <a:pPr marL="0">
              <a:lnSpc>
                <a:spcPct val="100000"/>
              </a:lnSpc>
            </a:pPr>
            <a:r>
              <a:rPr lang="tr-TR" altLang="zh-CN" sz="4000" b="1" dirty="0">
                <a:solidFill>
                  <a:schemeClr val="bg1"/>
                </a:solidFill>
                <a:latin typeface="+mj-lt"/>
                <a:ea typeface="Times New Roman"/>
                <a:cs typeface="Times New Roman" panose="02020603050405020304" pitchFamily="18" charset="0"/>
              </a:rPr>
              <a:t>KORDSA| ENDÜSTRİYEL TEKSTİL</a:t>
            </a:r>
            <a:endParaRPr lang="en-US" altLang="zh-CN" sz="4000" b="1" dirty="0">
              <a:solidFill>
                <a:schemeClr val="bg1"/>
              </a:solidFill>
              <a:latin typeface="+mj-lt"/>
              <a:ea typeface="Times New Roman"/>
              <a:cs typeface="Times New Roman" panose="02020603050405020304" pitchFamily="18" charset="0"/>
            </a:endParaRPr>
          </a:p>
        </p:txBody>
      </p:sp>
      <p:sp>
        <p:nvSpPr>
          <p:cNvPr id="7" name="TextBox 15">
            <a:extLst>
              <a:ext uri="{FF2B5EF4-FFF2-40B4-BE49-F238E27FC236}">
                <a16:creationId xmlns:a16="http://schemas.microsoft.com/office/drawing/2014/main" id="{D9920CB9-52EE-1FC6-E354-0A744F13C338}"/>
              </a:ext>
            </a:extLst>
          </p:cNvPr>
          <p:cNvSpPr txBox="1"/>
          <p:nvPr/>
        </p:nvSpPr>
        <p:spPr>
          <a:xfrm>
            <a:off x="983051" y="4901043"/>
            <a:ext cx="1588699" cy="615553"/>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4000" b="1" dirty="0">
                <a:solidFill>
                  <a:srgbClr val="3BEBE6"/>
                </a:solidFill>
                <a:latin typeface="+mj-lt"/>
                <a:ea typeface="Times New Roman"/>
                <a:cs typeface="Times New Roman" panose="02020603050405020304" pitchFamily="18" charset="0"/>
              </a:rPr>
              <a:t>TANIM</a:t>
            </a:r>
            <a:endParaRPr lang="en-US" altLang="zh-CN" sz="40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983050" y="5819402"/>
            <a:ext cx="16321900" cy="1846659"/>
          </a:xfrm>
          <a:prstGeom prst="rect">
            <a:avLst/>
          </a:prstGeom>
          <a:noFill/>
        </p:spPr>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İplik üretimi sırasında filamentler yüksek hızda hareket etmektedir. Yüksek hız ile temas ettikleri krom, nikel ya da alüminyum kaplama silindirik yüzeyler aşınmakta ve tekrar kaplanmaktadır.</a:t>
            </a:r>
          </a:p>
          <a:p>
            <a:pPr marL="342900" indent="-342900">
              <a:lnSpc>
                <a:spcPct val="100000"/>
              </a:lnSpc>
              <a:buFont typeface="Wingdings" panose="05000000000000000000" pitchFamily="2" charset="2"/>
              <a:buChar char="ü"/>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Rollerin (metal silindirler) yüzey kalitelerinin gözle görülemeyecek şekilde bile bozulmasının ipliğe olan etkisinin ölçülemiyor olması, verim ve/veya kalite kaybına yol açmaktadır. Yüzeyler aşındıkça üretim performansı düşmektedir.</a:t>
            </a:r>
            <a:endParaRPr lang="en-US" altLang="zh-CN" sz="2400" dirty="0">
              <a:solidFill>
                <a:schemeClr val="bg1"/>
              </a:solidFill>
              <a:latin typeface="+mj-lt"/>
              <a:ea typeface="Times New Roman"/>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1" y="-7618"/>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2"/>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3"/>
          <a:stretch>
            <a:fillRect/>
          </a:stretch>
        </p:blipFill>
        <p:spPr>
          <a:xfrm>
            <a:off x="0" y="0"/>
            <a:ext cx="5676900" cy="3901440"/>
          </a:xfrm>
          <a:prstGeom prst="rect">
            <a:avLst/>
          </a:prstGeom>
        </p:spPr>
      </p:pic>
      <p:pic>
        <p:nvPicPr>
          <p:cNvPr id="22" name="Picture 22"/>
          <p:cNvPicPr>
            <a:picLocks noChangeAspect="1"/>
          </p:cNvPicPr>
          <p:nvPr/>
        </p:nvPicPr>
        <p:blipFill>
          <a:blip r:embed="rId4"/>
          <a:stretch>
            <a:fillRect/>
          </a:stretch>
        </p:blipFill>
        <p:spPr>
          <a:xfrm>
            <a:off x="12595860" y="0"/>
            <a:ext cx="5692140" cy="3901440"/>
          </a:xfrm>
          <a:prstGeom prst="rect">
            <a:avLst/>
          </a:prstGeom>
        </p:spPr>
      </p:pic>
      <p:sp>
        <p:nvSpPr>
          <p:cNvPr id="7" name="TextBox 15">
            <a:extLst>
              <a:ext uri="{FF2B5EF4-FFF2-40B4-BE49-F238E27FC236}">
                <a16:creationId xmlns:a16="http://schemas.microsoft.com/office/drawing/2014/main" id="{D9920CB9-52EE-1FC6-E354-0A744F13C338}"/>
              </a:ext>
            </a:extLst>
          </p:cNvPr>
          <p:cNvSpPr txBox="1"/>
          <p:nvPr/>
        </p:nvSpPr>
        <p:spPr>
          <a:xfrm>
            <a:off x="983050" y="3355061"/>
            <a:ext cx="1974463" cy="5539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BEKLENTİ</a:t>
            </a:r>
            <a:endParaRPr lang="en-US" altLang="zh-CN" sz="36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983050" y="4283512"/>
            <a:ext cx="7618025" cy="4431983"/>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Değişim zamanı gelmiş rollerin söküldüğündeki ve kaplama sonrasındaki yüzeylerini görsel veri işleme teknolojisi ile incelemek</a:t>
            </a:r>
          </a:p>
          <a:p>
            <a:pPr marL="342900" indent="-342900">
              <a:lnSpc>
                <a:spcPct val="100000"/>
              </a:lnSpc>
              <a:buFont typeface="Wingdings" panose="05000000000000000000" pitchFamily="2" charset="2"/>
              <a:buChar char="ü"/>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Aşınma durumu ile iplik üretim performansı/ürün kalitesi arasında veriye dayalı, anlamlı bir ilişki yaratmak</a:t>
            </a:r>
          </a:p>
          <a:p>
            <a:pPr marL="342900" indent="-342900">
              <a:lnSpc>
                <a:spcPct val="100000"/>
              </a:lnSpc>
              <a:buFont typeface="Wingdings" panose="05000000000000000000" pitchFamily="2" charset="2"/>
              <a:buChar char="ü"/>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Kaplama kalitesi girdi kontrolünü yüksek doğrulukla yapmak</a:t>
            </a:r>
          </a:p>
          <a:p>
            <a:pPr marL="342900" indent="-342900">
              <a:lnSpc>
                <a:spcPct val="100000"/>
              </a:lnSpc>
              <a:buFont typeface="Wingdings" panose="05000000000000000000" pitchFamily="2" charset="2"/>
              <a:buChar char="ü"/>
            </a:pPr>
            <a:endParaRPr lang="tr-TR" altLang="zh-CN" sz="24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Optimum yüzey yapısı ve üretim performansının bulunmasına yönelik çalışma yapmak</a:t>
            </a:r>
            <a:endParaRPr lang="en-US" altLang="zh-CN" sz="2400" dirty="0">
              <a:solidFill>
                <a:schemeClr val="bg1"/>
              </a:solidFill>
              <a:latin typeface="+mj-lt"/>
              <a:ea typeface="Times New Roman"/>
              <a:cs typeface="Times New Roman" panose="02020603050405020304" pitchFamily="18" charset="0"/>
            </a:endParaRPr>
          </a:p>
        </p:txBody>
      </p:sp>
      <p:sp>
        <p:nvSpPr>
          <p:cNvPr id="4" name="TextBox 15">
            <a:extLst>
              <a:ext uri="{FF2B5EF4-FFF2-40B4-BE49-F238E27FC236}">
                <a16:creationId xmlns:a16="http://schemas.microsoft.com/office/drawing/2014/main" id="{871D8B18-4071-7820-0477-6F550412E0C4}"/>
              </a:ext>
            </a:extLst>
          </p:cNvPr>
          <p:cNvSpPr txBox="1"/>
          <p:nvPr/>
        </p:nvSpPr>
        <p:spPr>
          <a:xfrm>
            <a:off x="9518437" y="3355061"/>
            <a:ext cx="4540463" cy="5539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TEDARİKÇİ ÖZELLİKLERİ</a:t>
            </a:r>
            <a:endParaRPr lang="en-US" altLang="zh-CN" sz="3600" b="1" dirty="0">
              <a:solidFill>
                <a:srgbClr val="3BEBE6"/>
              </a:solidFill>
              <a:latin typeface="+mj-lt"/>
              <a:ea typeface="Times New Roman"/>
              <a:cs typeface="Times New Roman" panose="02020603050405020304" pitchFamily="18" charset="0"/>
            </a:endParaRPr>
          </a:p>
        </p:txBody>
      </p:sp>
      <p:sp>
        <p:nvSpPr>
          <p:cNvPr id="5" name="TextBox 15">
            <a:extLst>
              <a:ext uri="{FF2B5EF4-FFF2-40B4-BE49-F238E27FC236}">
                <a16:creationId xmlns:a16="http://schemas.microsoft.com/office/drawing/2014/main" id="{319B2FDC-FB15-D36E-1B5B-42923C4BD768}"/>
              </a:ext>
            </a:extLst>
          </p:cNvPr>
          <p:cNvSpPr txBox="1"/>
          <p:nvPr/>
        </p:nvSpPr>
        <p:spPr>
          <a:xfrm>
            <a:off x="9518438" y="4283512"/>
            <a:ext cx="4540462" cy="1846659"/>
          </a:xfrm>
          <a:prstGeom prst="rect">
            <a:avLst/>
          </a:prstGeom>
          <a:noFill/>
          <a:ln>
            <a:solidFill>
              <a:schemeClr val="bg1"/>
            </a:solidFill>
          </a:ln>
        </p:spPr>
        <p:txBody>
          <a:bodyPr wrap="square" lIns="0" tIns="0" rIns="0" bIns="0" rtlCol="0">
            <a:spAutoFit/>
          </a:bodyPr>
          <a:lstStyle/>
          <a:p>
            <a:pPr marL="342900" indent="-342900">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Görüntü işleme uzmanlığı</a:t>
            </a:r>
          </a:p>
          <a:p>
            <a:endParaRPr lang="tr-TR" altLang="zh-CN" sz="2400" dirty="0">
              <a:solidFill>
                <a:schemeClr val="bg1"/>
              </a:solidFill>
              <a:latin typeface="+mj-lt"/>
              <a:ea typeface="Times New Roman"/>
              <a:cs typeface="Times New Roman" panose="02020603050405020304" pitchFamily="18" charset="0"/>
            </a:endParaRPr>
          </a:p>
          <a:p>
            <a:pPr marL="342900" indent="-342900">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Yüzey pürüzlülüğü bilgisi</a:t>
            </a:r>
          </a:p>
          <a:p>
            <a:endParaRPr lang="tr-TR" altLang="zh-CN" sz="2400" dirty="0">
              <a:solidFill>
                <a:schemeClr val="bg1"/>
              </a:solidFill>
              <a:latin typeface="+mj-lt"/>
              <a:ea typeface="Times New Roman"/>
              <a:cs typeface="Times New Roman" panose="02020603050405020304" pitchFamily="18" charset="0"/>
            </a:endParaRPr>
          </a:p>
          <a:p>
            <a:pPr marL="342900" indent="-342900">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Veri analitiği</a:t>
            </a:r>
            <a:endParaRPr lang="en-US" altLang="zh-CN" sz="2400" dirty="0">
              <a:solidFill>
                <a:schemeClr val="bg1"/>
              </a:solidFill>
              <a:latin typeface="+mj-lt"/>
              <a:ea typeface="Times New Roman"/>
              <a:cs typeface="Times New Roman" panose="02020603050405020304" pitchFamily="18" charset="0"/>
            </a:endParaRPr>
          </a:p>
        </p:txBody>
      </p:sp>
    </p:spTree>
    <p:extLst>
      <p:ext uri="{BB962C8B-B14F-4D97-AF65-F5344CB8AC3E}">
        <p14:creationId xmlns:p14="http://schemas.microsoft.com/office/powerpoint/2010/main" val="423130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1" y="-7618"/>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3"/>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4"/>
          <a:stretch>
            <a:fillRect/>
          </a:stretch>
        </p:blipFill>
        <p:spPr>
          <a:xfrm>
            <a:off x="0" y="0"/>
            <a:ext cx="5676900" cy="3901440"/>
          </a:xfrm>
          <a:prstGeom prst="rect">
            <a:avLst/>
          </a:prstGeom>
        </p:spPr>
      </p:pic>
      <p:pic>
        <p:nvPicPr>
          <p:cNvPr id="22" name="Picture 22"/>
          <p:cNvPicPr>
            <a:picLocks noChangeAspect="1"/>
          </p:cNvPicPr>
          <p:nvPr/>
        </p:nvPicPr>
        <p:blipFill>
          <a:blip r:embed="rId5"/>
          <a:stretch>
            <a:fillRect/>
          </a:stretch>
        </p:blipFill>
        <p:spPr>
          <a:xfrm>
            <a:off x="12595860" y="0"/>
            <a:ext cx="5692140" cy="3901440"/>
          </a:xfrm>
          <a:prstGeom prst="rect">
            <a:avLst/>
          </a:prstGeom>
        </p:spPr>
      </p:pic>
      <p:sp>
        <p:nvSpPr>
          <p:cNvPr id="2" name="TextBox 15">
            <a:extLst>
              <a:ext uri="{FF2B5EF4-FFF2-40B4-BE49-F238E27FC236}">
                <a16:creationId xmlns:a16="http://schemas.microsoft.com/office/drawing/2014/main" id="{CA359ED4-1F4C-6AE4-A934-EB3CDFDB6D59}"/>
              </a:ext>
            </a:extLst>
          </p:cNvPr>
          <p:cNvSpPr txBox="1"/>
          <p:nvPr/>
        </p:nvSpPr>
        <p:spPr>
          <a:xfrm>
            <a:off x="6655962" y="989651"/>
            <a:ext cx="4960833" cy="830997"/>
          </a:xfrm>
          <a:prstGeom prst="rect">
            <a:avLst/>
          </a:prstGeom>
          <a:noFill/>
        </p:spPr>
        <p:txBody>
          <a:bodyPr wrap="square" lIns="0" tIns="0" rIns="0" bIns="0" rtlCol="0">
            <a:spAutoFit/>
          </a:bodyPr>
          <a:lstStyle/>
          <a:p>
            <a:pPr marL="0">
              <a:lnSpc>
                <a:spcPct val="100000"/>
              </a:lnSpc>
            </a:pPr>
            <a:r>
              <a:rPr lang="tr-TR" altLang="zh-CN" sz="5400" b="1" dirty="0">
                <a:solidFill>
                  <a:srgbClr val="3BEBE6"/>
                </a:solidFill>
                <a:latin typeface="+mj-lt"/>
                <a:ea typeface="Times New Roman"/>
                <a:cs typeface="Times New Roman" panose="02020603050405020304" pitchFamily="18" charset="0"/>
              </a:rPr>
              <a:t>ÇÖZÜM DOSYASI</a:t>
            </a:r>
            <a:endParaRPr lang="en-US" altLang="zh-CN" sz="5400" b="1" dirty="0">
              <a:solidFill>
                <a:srgbClr val="3BEBE6"/>
              </a:solidFill>
              <a:latin typeface="+mj-lt"/>
              <a:ea typeface="Times New Roman"/>
              <a:cs typeface="Times New Roman" panose="02020603050405020304" pitchFamily="18" charset="0"/>
            </a:endParaRPr>
          </a:p>
        </p:txBody>
      </p:sp>
      <p:sp>
        <p:nvSpPr>
          <p:cNvPr id="3" name="TextBox 15">
            <a:extLst>
              <a:ext uri="{FF2B5EF4-FFF2-40B4-BE49-F238E27FC236}">
                <a16:creationId xmlns:a16="http://schemas.microsoft.com/office/drawing/2014/main" id="{B6AD7341-0C56-B45B-48E5-ABD5424BEE93}"/>
              </a:ext>
            </a:extLst>
          </p:cNvPr>
          <p:cNvSpPr txBox="1"/>
          <p:nvPr/>
        </p:nvSpPr>
        <p:spPr>
          <a:xfrm>
            <a:off x="745995" y="3232748"/>
            <a:ext cx="7763650"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400" b="1" dirty="0">
                <a:solidFill>
                  <a:srgbClr val="3BEBE6"/>
                </a:solidFill>
                <a:latin typeface="+mj-lt"/>
                <a:ea typeface="Times New Roman"/>
                <a:cs typeface="Times New Roman" panose="02020603050405020304" pitchFamily="18" charset="0"/>
              </a:rPr>
              <a:t>ÇÖZÜMÜN KONUSU VE HEDEFLERİ</a:t>
            </a:r>
            <a:endParaRPr lang="en-US" altLang="zh-CN" sz="34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745995" y="4012644"/>
            <a:ext cx="7763650" cy="6155531"/>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000" dirty="0">
                <a:solidFill>
                  <a:schemeClr val="bg1"/>
                </a:solidFill>
                <a:latin typeface="+mj-lt"/>
                <a:ea typeface="Times New Roman"/>
                <a:cs typeface="Times New Roman" panose="02020603050405020304" pitchFamily="18" charset="0"/>
              </a:rPr>
              <a:t>Proje kapsamında üretimde sırasında ‘</a:t>
            </a:r>
            <a:r>
              <a:rPr lang="tr-TR" altLang="zh-CN" sz="2000" dirty="0" err="1">
                <a:solidFill>
                  <a:schemeClr val="bg1"/>
                </a:solidFill>
                <a:latin typeface="+mj-lt"/>
                <a:ea typeface="Times New Roman"/>
                <a:cs typeface="Times New Roman" panose="02020603050405020304" pitchFamily="18" charset="0"/>
              </a:rPr>
              <a:t>Screen</a:t>
            </a:r>
            <a:r>
              <a:rPr lang="tr-TR" altLang="zh-CN" sz="2000" dirty="0">
                <a:solidFill>
                  <a:schemeClr val="bg1"/>
                </a:solidFill>
                <a:latin typeface="+mj-lt"/>
                <a:ea typeface="Times New Roman"/>
                <a:cs typeface="Times New Roman" panose="02020603050405020304" pitchFamily="18" charset="0"/>
              </a:rPr>
              <a:t>’ olarak adlandırılan filtreler üzerinde üretimdeki kimyasal tepkimeler sonucunda oluşan partiküllerin farklı ışık dalga boyları altında renk filtresi kullanılarak belirlenecek ve oluşan leke türlerine göre söz konusu filtrelerin sınıflandırılması yapay zekâ sistemi ile yapılacaktır. </a:t>
            </a:r>
          </a:p>
          <a:p>
            <a:pPr marL="342900" indent="-342900">
              <a:lnSpc>
                <a:spcPct val="100000"/>
              </a:lnSpc>
              <a:buFont typeface="Wingdings" panose="05000000000000000000" pitchFamily="2" charset="2"/>
              <a:buChar char="ü"/>
            </a:pPr>
            <a:endParaRPr lang="tr-TR" altLang="zh-CN" sz="20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000" dirty="0">
                <a:solidFill>
                  <a:schemeClr val="bg1"/>
                </a:solidFill>
                <a:latin typeface="+mj-lt"/>
                <a:ea typeface="Times New Roman"/>
                <a:cs typeface="Times New Roman" panose="02020603050405020304" pitchFamily="18" charset="0"/>
              </a:rPr>
              <a:t>Bu bağlamda, üretim yapan firmadan alınan veri seti ile beraber filtreler üzerindeki söz konusu lekeler öncelikle endüstriyel kamera ve özel spektral optik sistemler yardımı ile farklı ışık dalga boyları uygulanarak belirlenecek ve sisteme öğretilecektir. </a:t>
            </a:r>
          </a:p>
          <a:p>
            <a:pPr marL="342900" indent="-342900">
              <a:lnSpc>
                <a:spcPct val="100000"/>
              </a:lnSpc>
              <a:buFont typeface="Wingdings" panose="05000000000000000000" pitchFamily="2" charset="2"/>
              <a:buChar char="ü"/>
            </a:pPr>
            <a:endParaRPr lang="tr-TR" altLang="zh-CN" sz="2000" dirty="0">
              <a:solidFill>
                <a:schemeClr val="bg1"/>
              </a:solidFill>
              <a:latin typeface="+mj-lt"/>
              <a:ea typeface="Times New Roman"/>
              <a:cs typeface="Times New Roman" panose="02020603050405020304" pitchFamily="18" charset="0"/>
            </a:endParaRPr>
          </a:p>
          <a:p>
            <a:pPr marL="342900" indent="-342900">
              <a:lnSpc>
                <a:spcPct val="100000"/>
              </a:lnSpc>
              <a:buFont typeface="Wingdings" panose="05000000000000000000" pitchFamily="2" charset="2"/>
              <a:buChar char="ü"/>
            </a:pPr>
            <a:r>
              <a:rPr lang="tr-TR" altLang="zh-CN" sz="2000" dirty="0">
                <a:solidFill>
                  <a:schemeClr val="bg1"/>
                </a:solidFill>
                <a:latin typeface="+mj-lt"/>
                <a:ea typeface="Times New Roman"/>
                <a:cs typeface="Times New Roman" panose="02020603050405020304" pitchFamily="18" charset="0"/>
              </a:rPr>
              <a:t>Projede hedeflenen çözüm, söz konusu sistemimizin üretim alanında gelen filtreleri ve üzerindeki oluşan lekeleri algılayıp sınıflandırmasını sağlamaktır. İnsan gücü ile yapılan bu analiz böylece otomatikleştirilmiş olacak, insana özgü olan kontrolde algı farkını ortadan kaldıracak, elde edilen değerli veriler ile dijital olarak geri/ileri besleme yapılacak ve bütün bunların neticesinde </a:t>
            </a:r>
            <a:r>
              <a:rPr lang="tr-TR" altLang="zh-CN" sz="2000" dirty="0" err="1">
                <a:solidFill>
                  <a:schemeClr val="bg1"/>
                </a:solidFill>
                <a:latin typeface="+mj-lt"/>
                <a:ea typeface="Times New Roman"/>
                <a:cs typeface="Times New Roman" panose="02020603050405020304" pitchFamily="18" charset="0"/>
              </a:rPr>
              <a:t>kord</a:t>
            </a:r>
            <a:r>
              <a:rPr lang="tr-TR" altLang="zh-CN" sz="2000" dirty="0">
                <a:solidFill>
                  <a:schemeClr val="bg1"/>
                </a:solidFill>
                <a:latin typeface="+mj-lt"/>
                <a:ea typeface="Times New Roman"/>
                <a:cs typeface="Times New Roman" panose="02020603050405020304" pitchFamily="18" charset="0"/>
              </a:rPr>
              <a:t> ipliği üretimde yaşanabilecek olumsuzlukların önceden önüne geçilmesine katkı sağlayacaktır. Önerilen teknolojinin kullanıcı firmanın üretim verimliliğine ciddi katkı sağlanması beklenmektedir.</a:t>
            </a:r>
            <a:endParaRPr lang="en-US" altLang="zh-CN" sz="2000" dirty="0">
              <a:solidFill>
                <a:schemeClr val="bg1"/>
              </a:solidFill>
              <a:latin typeface="+mj-lt"/>
              <a:ea typeface="Times New Roman"/>
              <a:cs typeface="Times New Roman" panose="02020603050405020304" pitchFamily="18" charset="0"/>
            </a:endParaRPr>
          </a:p>
        </p:txBody>
      </p:sp>
      <p:sp>
        <p:nvSpPr>
          <p:cNvPr id="5" name="TextBox 15">
            <a:extLst>
              <a:ext uri="{FF2B5EF4-FFF2-40B4-BE49-F238E27FC236}">
                <a16:creationId xmlns:a16="http://schemas.microsoft.com/office/drawing/2014/main" id="{319B2FDC-FB15-D36E-1B5B-42923C4BD768}"/>
              </a:ext>
            </a:extLst>
          </p:cNvPr>
          <p:cNvSpPr txBox="1"/>
          <p:nvPr/>
        </p:nvSpPr>
        <p:spPr>
          <a:xfrm>
            <a:off x="9117721" y="4037141"/>
            <a:ext cx="7198603" cy="73866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Büyük Veri &amp; Analizleri - Endüstriyel İnternet - Robot &amp; Otomasyon – Sensörler -Yapay Zeka &amp; Akıllı Sistemler</a:t>
            </a:r>
            <a:endParaRPr lang="en-US" altLang="zh-CN" sz="2400" dirty="0">
              <a:solidFill>
                <a:schemeClr val="bg1"/>
              </a:solidFill>
              <a:latin typeface="+mj-lt"/>
              <a:ea typeface="Times New Roman"/>
              <a:cs typeface="Times New Roman" panose="02020603050405020304" pitchFamily="18" charset="0"/>
            </a:endParaRPr>
          </a:p>
        </p:txBody>
      </p:sp>
      <p:sp>
        <p:nvSpPr>
          <p:cNvPr id="9" name="TextBox 15">
            <a:extLst>
              <a:ext uri="{FF2B5EF4-FFF2-40B4-BE49-F238E27FC236}">
                <a16:creationId xmlns:a16="http://schemas.microsoft.com/office/drawing/2014/main" id="{6C2B2671-4AE5-61D3-D035-82F65EB51386}"/>
              </a:ext>
            </a:extLst>
          </p:cNvPr>
          <p:cNvSpPr txBox="1"/>
          <p:nvPr/>
        </p:nvSpPr>
        <p:spPr>
          <a:xfrm>
            <a:off x="9117721" y="3232748"/>
            <a:ext cx="7198604"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400" b="1" dirty="0">
                <a:solidFill>
                  <a:srgbClr val="3BEBE6"/>
                </a:solidFill>
                <a:latin typeface="+mj-lt"/>
                <a:ea typeface="Times New Roman"/>
                <a:cs typeface="Times New Roman" panose="02020603050405020304" pitchFamily="18" charset="0"/>
              </a:rPr>
              <a:t>DİJİTAL DÖNÜŞÜM TEKNOLOJİ ALANI</a:t>
            </a:r>
            <a:endParaRPr lang="en-US" altLang="zh-CN" sz="3400" b="1" dirty="0">
              <a:solidFill>
                <a:srgbClr val="3BEBE6"/>
              </a:solidFill>
              <a:latin typeface="+mj-lt"/>
              <a:ea typeface="Times New Roman"/>
              <a:cs typeface="Times New Roman" panose="02020603050405020304" pitchFamily="18" charset="0"/>
            </a:endParaRPr>
          </a:p>
        </p:txBody>
      </p:sp>
      <p:sp>
        <p:nvSpPr>
          <p:cNvPr id="10" name="TextBox 15">
            <a:extLst>
              <a:ext uri="{FF2B5EF4-FFF2-40B4-BE49-F238E27FC236}">
                <a16:creationId xmlns:a16="http://schemas.microsoft.com/office/drawing/2014/main" id="{53F285E0-DA7E-B0FD-FAED-F09213269F10}"/>
              </a:ext>
            </a:extLst>
          </p:cNvPr>
          <p:cNvSpPr txBox="1"/>
          <p:nvPr/>
        </p:nvSpPr>
        <p:spPr>
          <a:xfrm>
            <a:off x="9117721" y="5650111"/>
            <a:ext cx="6984293"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400" b="1" dirty="0">
                <a:solidFill>
                  <a:srgbClr val="3BEBE6"/>
                </a:solidFill>
                <a:latin typeface="+mj-lt"/>
                <a:ea typeface="Times New Roman"/>
                <a:cs typeface="Times New Roman" panose="02020603050405020304" pitchFamily="18" charset="0"/>
              </a:rPr>
              <a:t>ÖN GÖRÜLEN GERÇEKLEŞMESİ SÜRESİ</a:t>
            </a:r>
            <a:endParaRPr lang="en-US" altLang="zh-CN" sz="3400" b="1" dirty="0">
              <a:solidFill>
                <a:srgbClr val="3BEBE6"/>
              </a:solidFill>
              <a:latin typeface="+mj-lt"/>
              <a:ea typeface="Times New Roman"/>
              <a:cs typeface="Times New Roman" panose="02020603050405020304" pitchFamily="18" charset="0"/>
            </a:endParaRPr>
          </a:p>
        </p:txBody>
      </p:sp>
      <p:sp>
        <p:nvSpPr>
          <p:cNvPr id="11" name="TextBox 15">
            <a:extLst>
              <a:ext uri="{FF2B5EF4-FFF2-40B4-BE49-F238E27FC236}">
                <a16:creationId xmlns:a16="http://schemas.microsoft.com/office/drawing/2014/main" id="{81C00322-F791-A130-C21E-86053E51D648}"/>
              </a:ext>
            </a:extLst>
          </p:cNvPr>
          <p:cNvSpPr txBox="1"/>
          <p:nvPr/>
        </p:nvSpPr>
        <p:spPr>
          <a:xfrm>
            <a:off x="9117720" y="6459497"/>
            <a:ext cx="1470216" cy="369332"/>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342900" indent="-342900">
              <a:lnSpc>
                <a:spcPct val="10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1 – 6 Ay</a:t>
            </a:r>
          </a:p>
        </p:txBody>
      </p:sp>
    </p:spTree>
    <p:extLst>
      <p:ext uri="{BB962C8B-B14F-4D97-AF65-F5344CB8AC3E}">
        <p14:creationId xmlns:p14="http://schemas.microsoft.com/office/powerpoint/2010/main" val="53979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7"/>
          <p:cNvSpPr/>
          <p:nvPr/>
        </p:nvSpPr>
        <p:spPr>
          <a:xfrm>
            <a:off x="0" y="1"/>
            <a:ext cx="18288000" cy="1028699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FEFEFE">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8"/>
          <p:cNvSpPr/>
          <p:nvPr/>
        </p:nvSpPr>
        <p:spPr>
          <a:xfrm>
            <a:off x="-7622" y="-7618"/>
            <a:ext cx="18295621" cy="10294618"/>
          </a:xfrm>
          <a:custGeom>
            <a:avLst/>
            <a:gdLst>
              <a:gd name="connsiteX0" fmla="*/ 0 w 18288000"/>
              <a:gd name="connsiteY0" fmla="*/ 0 h 10286998"/>
              <a:gd name="connsiteX1" fmla="*/ 18288000 w 18288000"/>
              <a:gd name="connsiteY1" fmla="*/ 0 h 10286998"/>
              <a:gd name="connsiteX2" fmla="*/ 18288000 w 18288000"/>
              <a:gd name="connsiteY2" fmla="*/ 10286998 h 10286998"/>
              <a:gd name="connsiteX3" fmla="*/ 0 w 18288000"/>
              <a:gd name="connsiteY3" fmla="*/ 10286998 h 10286998"/>
              <a:gd name="connsiteX4" fmla="*/ 0 w 18288000"/>
              <a:gd name="connsiteY4" fmla="*/ 0 h 10286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6998">
                <a:moveTo>
                  <a:pt x="0" y="0"/>
                </a:moveTo>
                <a:lnTo>
                  <a:pt x="18288000" y="0"/>
                </a:lnTo>
                <a:lnTo>
                  <a:pt x="18288000" y="10286998"/>
                </a:lnTo>
                <a:lnTo>
                  <a:pt x="0" y="10286998"/>
                </a:lnTo>
                <a:lnTo>
                  <a:pt x="0" y="0"/>
                </a:lnTo>
                <a:close/>
              </a:path>
            </a:pathLst>
          </a:custGeom>
          <a:solidFill>
            <a:srgbClr val="062025">
              <a:alpha val="100000"/>
            </a:srgbClr>
          </a:solidFill>
          <a:ln w="12700">
            <a:solidFill>
              <a:srgbClr val="000000">
                <a:alpha val="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20" name="Picture 20"/>
          <p:cNvPicPr>
            <a:picLocks noChangeAspect="1"/>
          </p:cNvPicPr>
          <p:nvPr/>
        </p:nvPicPr>
        <p:blipFill>
          <a:blip r:embed="rId3"/>
          <a:stretch>
            <a:fillRect/>
          </a:stretch>
        </p:blipFill>
        <p:spPr>
          <a:xfrm>
            <a:off x="14241780" y="8237220"/>
            <a:ext cx="4046220" cy="2042160"/>
          </a:xfrm>
          <a:prstGeom prst="rect">
            <a:avLst/>
          </a:prstGeom>
        </p:spPr>
      </p:pic>
      <p:pic>
        <p:nvPicPr>
          <p:cNvPr id="21" name="Picture 21"/>
          <p:cNvPicPr>
            <a:picLocks noChangeAspect="1"/>
          </p:cNvPicPr>
          <p:nvPr/>
        </p:nvPicPr>
        <p:blipFill>
          <a:blip r:embed="rId4"/>
          <a:stretch>
            <a:fillRect/>
          </a:stretch>
        </p:blipFill>
        <p:spPr>
          <a:xfrm>
            <a:off x="0" y="0"/>
            <a:ext cx="5676900" cy="3901440"/>
          </a:xfrm>
          <a:prstGeom prst="rect">
            <a:avLst/>
          </a:prstGeom>
        </p:spPr>
      </p:pic>
      <p:pic>
        <p:nvPicPr>
          <p:cNvPr id="22" name="Picture 22"/>
          <p:cNvPicPr>
            <a:picLocks noChangeAspect="1"/>
          </p:cNvPicPr>
          <p:nvPr/>
        </p:nvPicPr>
        <p:blipFill>
          <a:blip r:embed="rId5"/>
          <a:stretch>
            <a:fillRect/>
          </a:stretch>
        </p:blipFill>
        <p:spPr>
          <a:xfrm>
            <a:off x="12595860" y="0"/>
            <a:ext cx="5692140" cy="3901440"/>
          </a:xfrm>
          <a:prstGeom prst="rect">
            <a:avLst/>
          </a:prstGeom>
        </p:spPr>
      </p:pic>
      <p:sp>
        <p:nvSpPr>
          <p:cNvPr id="3" name="TextBox 15">
            <a:extLst>
              <a:ext uri="{FF2B5EF4-FFF2-40B4-BE49-F238E27FC236}">
                <a16:creationId xmlns:a16="http://schemas.microsoft.com/office/drawing/2014/main" id="{B6AD7341-0C56-B45B-48E5-ABD5424BEE93}"/>
              </a:ext>
            </a:extLst>
          </p:cNvPr>
          <p:cNvSpPr txBox="1"/>
          <p:nvPr/>
        </p:nvSpPr>
        <p:spPr>
          <a:xfrm>
            <a:off x="768739" y="3512582"/>
            <a:ext cx="10889862" cy="5539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tIns="0" rIns="0" bIns="0" rtlCol="0">
            <a:spAutoFit/>
          </a:bodyPr>
          <a:lstStyle/>
          <a:p>
            <a:pPr marL="0">
              <a:lnSpc>
                <a:spcPct val="100000"/>
              </a:lnSpc>
            </a:pPr>
            <a:r>
              <a:rPr lang="tr-TR" altLang="zh-CN" sz="3600" b="1" dirty="0">
                <a:solidFill>
                  <a:srgbClr val="3BEBE6"/>
                </a:solidFill>
                <a:latin typeface="+mj-lt"/>
                <a:ea typeface="Times New Roman"/>
                <a:cs typeface="Times New Roman" panose="02020603050405020304" pitchFamily="18" charset="0"/>
              </a:rPr>
              <a:t>PROJENİN ANAHTAR PERFORMANS GÖSTERGELERİ (KPI) </a:t>
            </a:r>
            <a:endParaRPr lang="en-US" altLang="zh-CN" sz="3600" b="1" dirty="0">
              <a:solidFill>
                <a:srgbClr val="3BEBE6"/>
              </a:solidFill>
              <a:latin typeface="+mj-lt"/>
              <a:ea typeface="Times New Roman"/>
              <a:cs typeface="Times New Roman" panose="02020603050405020304" pitchFamily="18" charset="0"/>
            </a:endParaRPr>
          </a:p>
        </p:txBody>
      </p:sp>
      <p:sp>
        <p:nvSpPr>
          <p:cNvPr id="8" name="TextBox 15">
            <a:extLst>
              <a:ext uri="{FF2B5EF4-FFF2-40B4-BE49-F238E27FC236}">
                <a16:creationId xmlns:a16="http://schemas.microsoft.com/office/drawing/2014/main" id="{E1B589D0-E7B0-F559-BF6B-6DE5BDD00B9A}"/>
              </a:ext>
            </a:extLst>
          </p:cNvPr>
          <p:cNvSpPr txBox="1"/>
          <p:nvPr/>
        </p:nvSpPr>
        <p:spPr>
          <a:xfrm>
            <a:off x="768737" y="4473164"/>
            <a:ext cx="12890821" cy="27036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0" tIns="0" rIns="0" bIns="0" rtlCol="0">
            <a:spAutoFit/>
          </a:bodyPr>
          <a:lstStyle/>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İsteklerin anlaşılması ve fabrika ortamında keşif çalışması</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Alınan numuneler üzerinde ön fizibilite çalışmasının yapılması</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Proje kabul süreci, nihai tasarımın yapılması ve paylaşılması</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Tasarlanan sistemin fabrikaya kurulumu, mühendislik çalışmaları</a:t>
            </a:r>
          </a:p>
          <a:p>
            <a:pPr marL="342900" indent="-342900">
              <a:lnSpc>
                <a:spcPct val="150000"/>
              </a:lnSpc>
              <a:buFont typeface="Wingdings" panose="05000000000000000000" pitchFamily="2" charset="2"/>
              <a:buChar char="ü"/>
            </a:pPr>
            <a:r>
              <a:rPr lang="tr-TR" altLang="zh-CN" sz="2400" dirty="0">
                <a:solidFill>
                  <a:schemeClr val="bg1"/>
                </a:solidFill>
                <a:latin typeface="+mj-lt"/>
                <a:ea typeface="Times New Roman"/>
                <a:cs typeface="Times New Roman" panose="02020603050405020304" pitchFamily="18" charset="0"/>
              </a:rPr>
              <a:t>Yapay zeka modellerinin öğretilme aşaması, sonuç ve raporlama algoritmasının geliştirilmesi</a:t>
            </a:r>
            <a:endParaRPr lang="en-US" altLang="zh-CN" sz="2400" dirty="0">
              <a:solidFill>
                <a:schemeClr val="bg1"/>
              </a:solidFill>
              <a:latin typeface="+mj-lt"/>
              <a:ea typeface="Times New Roman"/>
              <a:cs typeface="Times New Roman" panose="02020603050405020304" pitchFamily="18" charset="0"/>
            </a:endParaRPr>
          </a:p>
        </p:txBody>
      </p:sp>
    </p:spTree>
    <p:extLst>
      <p:ext uri="{BB962C8B-B14F-4D97-AF65-F5344CB8AC3E}">
        <p14:creationId xmlns:p14="http://schemas.microsoft.com/office/powerpoint/2010/main" val="129897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reeform 1">
            <a:extLst>
              <a:ext uri="{FF2B5EF4-FFF2-40B4-BE49-F238E27FC236}">
                <a16:creationId xmlns:a16="http://schemas.microsoft.com/office/drawing/2014/main" id="{F9F1CC85-D351-9D89-618D-675FB7F214F5}"/>
              </a:ext>
            </a:extLst>
          </p:cNvPr>
          <p:cNvSpPr>
            <a:spLocks noChangeArrowheads="1"/>
          </p:cNvSpPr>
          <p:nvPr/>
        </p:nvSpPr>
        <p:spPr bwMode="auto">
          <a:xfrm>
            <a:off x="0" y="0"/>
            <a:ext cx="18288000" cy="10287000"/>
          </a:xfrm>
          <a:custGeom>
            <a:avLst/>
            <a:gdLst>
              <a:gd name="T0" fmla="*/ 0 w 50802"/>
              <a:gd name="T1" fmla="*/ 0 h 28577"/>
              <a:gd name="T2" fmla="*/ 50801 w 50802"/>
              <a:gd name="T3" fmla="*/ 0 h 28577"/>
              <a:gd name="T4" fmla="*/ 50801 w 50802"/>
              <a:gd name="T5" fmla="*/ 28576 h 28577"/>
              <a:gd name="T6" fmla="*/ 0 w 50802"/>
              <a:gd name="T7" fmla="*/ 28576 h 28577"/>
              <a:gd name="T8" fmla="*/ 0 w 50802"/>
              <a:gd name="T9" fmla="*/ 0 h 28577"/>
            </a:gdLst>
            <a:ahLst/>
            <a:cxnLst>
              <a:cxn ang="0">
                <a:pos x="T0" y="T1"/>
              </a:cxn>
              <a:cxn ang="0">
                <a:pos x="T2" y="T3"/>
              </a:cxn>
              <a:cxn ang="0">
                <a:pos x="T4" y="T5"/>
              </a:cxn>
              <a:cxn ang="0">
                <a:pos x="T6" y="T7"/>
              </a:cxn>
              <a:cxn ang="0">
                <a:pos x="T8" y="T9"/>
              </a:cxn>
            </a:cxnLst>
            <a:rect l="0" t="0" r="r" b="b"/>
            <a:pathLst>
              <a:path w="50802" h="28577">
                <a:moveTo>
                  <a:pt x="0" y="0"/>
                </a:moveTo>
                <a:lnTo>
                  <a:pt x="50801" y="0"/>
                </a:lnTo>
                <a:lnTo>
                  <a:pt x="50801" y="28576"/>
                </a:lnTo>
                <a:lnTo>
                  <a:pt x="0" y="28576"/>
                </a:lnTo>
                <a:lnTo>
                  <a:pt x="0" y="0"/>
                </a:lnTo>
              </a:path>
            </a:pathLst>
          </a:custGeom>
          <a:solidFill>
            <a:srgbClr val="051F24"/>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18" name="Freeform 2">
            <a:extLst>
              <a:ext uri="{FF2B5EF4-FFF2-40B4-BE49-F238E27FC236}">
                <a16:creationId xmlns:a16="http://schemas.microsoft.com/office/drawing/2014/main" id="{9C5E7BF0-F1C3-1727-B1FB-376B387E1A4E}"/>
              </a:ext>
            </a:extLst>
          </p:cNvPr>
          <p:cNvSpPr>
            <a:spLocks noChangeArrowheads="1"/>
          </p:cNvSpPr>
          <p:nvPr/>
        </p:nvSpPr>
        <p:spPr bwMode="auto">
          <a:xfrm>
            <a:off x="0" y="0"/>
            <a:ext cx="18288000" cy="10287000"/>
          </a:xfrm>
          <a:custGeom>
            <a:avLst/>
            <a:gdLst>
              <a:gd name="T0" fmla="*/ 0 w 50802"/>
              <a:gd name="T1" fmla="*/ 0 h 28577"/>
              <a:gd name="T2" fmla="*/ 50801 w 50802"/>
              <a:gd name="T3" fmla="*/ 0 h 28577"/>
              <a:gd name="T4" fmla="*/ 50801 w 50802"/>
              <a:gd name="T5" fmla="*/ 28576 h 28577"/>
              <a:gd name="T6" fmla="*/ 0 w 50802"/>
              <a:gd name="T7" fmla="*/ 28576 h 28577"/>
              <a:gd name="T8" fmla="*/ 0 w 50802"/>
              <a:gd name="T9" fmla="*/ 0 h 28577"/>
            </a:gdLst>
            <a:ahLst/>
            <a:cxnLst>
              <a:cxn ang="0">
                <a:pos x="T0" y="T1"/>
              </a:cxn>
              <a:cxn ang="0">
                <a:pos x="T2" y="T3"/>
              </a:cxn>
              <a:cxn ang="0">
                <a:pos x="T4" y="T5"/>
              </a:cxn>
              <a:cxn ang="0">
                <a:pos x="T6" y="T7"/>
              </a:cxn>
              <a:cxn ang="0">
                <a:pos x="T8" y="T9"/>
              </a:cxn>
            </a:cxnLst>
            <a:rect l="0" t="0" r="r" b="b"/>
            <a:pathLst>
              <a:path w="50802" h="28577">
                <a:moveTo>
                  <a:pt x="0" y="0"/>
                </a:moveTo>
                <a:lnTo>
                  <a:pt x="50801" y="0"/>
                </a:lnTo>
                <a:lnTo>
                  <a:pt x="50801" y="28576"/>
                </a:lnTo>
                <a:lnTo>
                  <a:pt x="0" y="28576"/>
                </a:lnTo>
                <a:lnTo>
                  <a:pt x="0" y="0"/>
                </a:lnTo>
              </a:path>
            </a:pathLst>
          </a:custGeom>
          <a:solidFill>
            <a:srgbClr val="FEFEFE"/>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19" name="Freeform 3">
            <a:extLst>
              <a:ext uri="{FF2B5EF4-FFF2-40B4-BE49-F238E27FC236}">
                <a16:creationId xmlns:a16="http://schemas.microsoft.com/office/drawing/2014/main" id="{4EEAEB2A-3FC5-FC44-F84B-39C57E9488FA}"/>
              </a:ext>
            </a:extLst>
          </p:cNvPr>
          <p:cNvSpPr>
            <a:spLocks noChangeArrowheads="1"/>
          </p:cNvSpPr>
          <p:nvPr/>
        </p:nvSpPr>
        <p:spPr bwMode="auto">
          <a:xfrm>
            <a:off x="-12700" y="0"/>
            <a:ext cx="18288000" cy="10287000"/>
          </a:xfrm>
          <a:custGeom>
            <a:avLst/>
            <a:gdLst>
              <a:gd name="T0" fmla="*/ 0 w 50802"/>
              <a:gd name="T1" fmla="*/ 0 h 28577"/>
              <a:gd name="T2" fmla="*/ 50801 w 50802"/>
              <a:gd name="T3" fmla="*/ 0 h 28577"/>
              <a:gd name="T4" fmla="*/ 50801 w 50802"/>
              <a:gd name="T5" fmla="*/ 28576 h 28577"/>
              <a:gd name="T6" fmla="*/ 0 w 50802"/>
              <a:gd name="T7" fmla="*/ 28576 h 28577"/>
              <a:gd name="T8" fmla="*/ 0 w 50802"/>
              <a:gd name="T9" fmla="*/ 0 h 28577"/>
            </a:gdLst>
            <a:ahLst/>
            <a:cxnLst>
              <a:cxn ang="0">
                <a:pos x="T0" y="T1"/>
              </a:cxn>
              <a:cxn ang="0">
                <a:pos x="T2" y="T3"/>
              </a:cxn>
              <a:cxn ang="0">
                <a:pos x="T4" y="T5"/>
              </a:cxn>
              <a:cxn ang="0">
                <a:pos x="T6" y="T7"/>
              </a:cxn>
              <a:cxn ang="0">
                <a:pos x="T8" y="T9"/>
              </a:cxn>
            </a:cxnLst>
            <a:rect l="0" t="0" r="r" b="b"/>
            <a:pathLst>
              <a:path w="50802" h="28577">
                <a:moveTo>
                  <a:pt x="0" y="0"/>
                </a:moveTo>
                <a:lnTo>
                  <a:pt x="50801" y="0"/>
                </a:lnTo>
                <a:lnTo>
                  <a:pt x="50801" y="28576"/>
                </a:lnTo>
                <a:lnTo>
                  <a:pt x="0" y="28576"/>
                </a:lnTo>
                <a:lnTo>
                  <a:pt x="0" y="0"/>
                </a:lnTo>
              </a:path>
            </a:pathLst>
          </a:custGeom>
          <a:solidFill>
            <a:srgbClr val="051F24"/>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pic>
        <p:nvPicPr>
          <p:cNvPr id="9220" name="Picture 4">
            <a:extLst>
              <a:ext uri="{FF2B5EF4-FFF2-40B4-BE49-F238E27FC236}">
                <a16:creationId xmlns:a16="http://schemas.microsoft.com/office/drawing/2014/main" id="{B7D7B914-2F55-AC45-0DCD-1B59BFD24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70638"/>
            <a:ext cx="5676900" cy="3916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a:extLst>
              <a:ext uri="{FF2B5EF4-FFF2-40B4-BE49-F238E27FC236}">
                <a16:creationId xmlns:a16="http://schemas.microsoft.com/office/drawing/2014/main" id="{B82E4E74-9D31-7261-26BE-C8731D4F1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813" y="6370638"/>
            <a:ext cx="5692775" cy="3916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2" name="Freeform 6">
            <a:extLst>
              <a:ext uri="{FF2B5EF4-FFF2-40B4-BE49-F238E27FC236}">
                <a16:creationId xmlns:a16="http://schemas.microsoft.com/office/drawing/2014/main" id="{2D729CF1-19A8-E91C-EC4E-3667B41FBC04}"/>
              </a:ext>
            </a:extLst>
          </p:cNvPr>
          <p:cNvSpPr>
            <a:spLocks noChangeArrowheads="1"/>
          </p:cNvSpPr>
          <p:nvPr/>
        </p:nvSpPr>
        <p:spPr bwMode="auto">
          <a:xfrm>
            <a:off x="13203238" y="1947863"/>
            <a:ext cx="4030662" cy="411162"/>
          </a:xfrm>
          <a:custGeom>
            <a:avLst/>
            <a:gdLst>
              <a:gd name="T0" fmla="*/ 0 w 11196"/>
              <a:gd name="T1" fmla="*/ 0 h 1141"/>
              <a:gd name="T2" fmla="*/ 1297 w 11196"/>
              <a:gd name="T3" fmla="*/ 1140 h 1141"/>
              <a:gd name="T4" fmla="*/ 9898 w 11196"/>
              <a:gd name="T5" fmla="*/ 1140 h 1141"/>
              <a:gd name="T6" fmla="*/ 11195 w 11196"/>
              <a:gd name="T7" fmla="*/ 0 h 1141"/>
              <a:gd name="T8" fmla="*/ 0 w 11196"/>
              <a:gd name="T9" fmla="*/ 0 h 1141"/>
            </a:gdLst>
            <a:ahLst/>
            <a:cxnLst>
              <a:cxn ang="0">
                <a:pos x="T0" y="T1"/>
              </a:cxn>
              <a:cxn ang="0">
                <a:pos x="T2" y="T3"/>
              </a:cxn>
              <a:cxn ang="0">
                <a:pos x="T4" y="T5"/>
              </a:cxn>
              <a:cxn ang="0">
                <a:pos x="T6" y="T7"/>
              </a:cxn>
              <a:cxn ang="0">
                <a:pos x="T8" y="T9"/>
              </a:cxn>
            </a:cxnLst>
            <a:rect l="0" t="0" r="r" b="b"/>
            <a:pathLst>
              <a:path w="11196" h="1141">
                <a:moveTo>
                  <a:pt x="0" y="0"/>
                </a:moveTo>
                <a:lnTo>
                  <a:pt x="1297" y="1140"/>
                </a:lnTo>
                <a:lnTo>
                  <a:pt x="9898" y="1140"/>
                </a:lnTo>
                <a:lnTo>
                  <a:pt x="11195" y="0"/>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3" name="Freeform 7">
            <a:extLst>
              <a:ext uri="{FF2B5EF4-FFF2-40B4-BE49-F238E27FC236}">
                <a16:creationId xmlns:a16="http://schemas.microsoft.com/office/drawing/2014/main" id="{DB6337E8-AAB3-3442-352B-DBD3428D1364}"/>
              </a:ext>
            </a:extLst>
          </p:cNvPr>
          <p:cNvSpPr>
            <a:spLocks noChangeArrowheads="1"/>
          </p:cNvSpPr>
          <p:nvPr/>
        </p:nvSpPr>
        <p:spPr bwMode="auto">
          <a:xfrm>
            <a:off x="11820525" y="1541463"/>
            <a:ext cx="2616200" cy="411162"/>
          </a:xfrm>
          <a:custGeom>
            <a:avLst/>
            <a:gdLst>
              <a:gd name="T0" fmla="*/ 0 w 7266"/>
              <a:gd name="T1" fmla="*/ 1140 h 1141"/>
              <a:gd name="T2" fmla="*/ 1297 w 7266"/>
              <a:gd name="T3" fmla="*/ 0 h 1141"/>
              <a:gd name="T4" fmla="*/ 5968 w 7266"/>
              <a:gd name="T5" fmla="*/ 0 h 1141"/>
              <a:gd name="T6" fmla="*/ 7265 w 7266"/>
              <a:gd name="T7" fmla="*/ 1140 h 1141"/>
              <a:gd name="T8" fmla="*/ 0 w 7266"/>
              <a:gd name="T9" fmla="*/ 1140 h 1141"/>
            </a:gdLst>
            <a:ahLst/>
            <a:cxnLst>
              <a:cxn ang="0">
                <a:pos x="T0" y="T1"/>
              </a:cxn>
              <a:cxn ang="0">
                <a:pos x="T2" y="T3"/>
              </a:cxn>
              <a:cxn ang="0">
                <a:pos x="T4" y="T5"/>
              </a:cxn>
              <a:cxn ang="0">
                <a:pos x="T6" y="T7"/>
              </a:cxn>
              <a:cxn ang="0">
                <a:pos x="T8" y="T9"/>
              </a:cxn>
            </a:cxnLst>
            <a:rect l="0" t="0" r="r" b="b"/>
            <a:pathLst>
              <a:path w="7266" h="1141">
                <a:moveTo>
                  <a:pt x="0" y="1140"/>
                </a:moveTo>
                <a:lnTo>
                  <a:pt x="1297" y="0"/>
                </a:lnTo>
                <a:lnTo>
                  <a:pt x="5968" y="0"/>
                </a:lnTo>
                <a:lnTo>
                  <a:pt x="7265" y="1140"/>
                </a:lnTo>
                <a:lnTo>
                  <a:pt x="0"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4" name="Freeform 8">
            <a:extLst>
              <a:ext uri="{FF2B5EF4-FFF2-40B4-BE49-F238E27FC236}">
                <a16:creationId xmlns:a16="http://schemas.microsoft.com/office/drawing/2014/main" id="{B4A98F1E-95EB-DB24-E70B-A977CCB8FED5}"/>
              </a:ext>
            </a:extLst>
          </p:cNvPr>
          <p:cNvSpPr>
            <a:spLocks noChangeArrowheads="1"/>
          </p:cNvSpPr>
          <p:nvPr/>
        </p:nvSpPr>
        <p:spPr bwMode="auto">
          <a:xfrm>
            <a:off x="0" y="1541463"/>
            <a:ext cx="3389313" cy="411162"/>
          </a:xfrm>
          <a:custGeom>
            <a:avLst/>
            <a:gdLst>
              <a:gd name="T0" fmla="*/ 0 w 9414"/>
              <a:gd name="T1" fmla="*/ 1140 h 1141"/>
              <a:gd name="T2" fmla="*/ 0 w 9414"/>
              <a:gd name="T3" fmla="*/ 0 h 1141"/>
              <a:gd name="T4" fmla="*/ 8115 w 9414"/>
              <a:gd name="T5" fmla="*/ 0 h 1141"/>
              <a:gd name="T6" fmla="*/ 9413 w 9414"/>
              <a:gd name="T7" fmla="*/ 1140 h 1141"/>
              <a:gd name="T8" fmla="*/ 0 w 9414"/>
              <a:gd name="T9" fmla="*/ 1140 h 1141"/>
            </a:gdLst>
            <a:ahLst/>
            <a:cxnLst>
              <a:cxn ang="0">
                <a:pos x="T0" y="T1"/>
              </a:cxn>
              <a:cxn ang="0">
                <a:pos x="T2" y="T3"/>
              </a:cxn>
              <a:cxn ang="0">
                <a:pos x="T4" y="T5"/>
              </a:cxn>
              <a:cxn ang="0">
                <a:pos x="T6" y="T7"/>
              </a:cxn>
              <a:cxn ang="0">
                <a:pos x="T8" y="T9"/>
              </a:cxn>
            </a:cxnLst>
            <a:rect l="0" t="0" r="r" b="b"/>
            <a:pathLst>
              <a:path w="9414" h="1141">
                <a:moveTo>
                  <a:pt x="0" y="1140"/>
                </a:moveTo>
                <a:lnTo>
                  <a:pt x="0" y="0"/>
                </a:lnTo>
                <a:lnTo>
                  <a:pt x="8115" y="0"/>
                </a:lnTo>
                <a:lnTo>
                  <a:pt x="9413" y="1140"/>
                </a:lnTo>
                <a:lnTo>
                  <a:pt x="0"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5" name="Freeform 9">
            <a:extLst>
              <a:ext uri="{FF2B5EF4-FFF2-40B4-BE49-F238E27FC236}">
                <a16:creationId xmlns:a16="http://schemas.microsoft.com/office/drawing/2014/main" id="{2AD79FD1-EA71-52D3-002B-0C0D1F7B1E06}"/>
              </a:ext>
            </a:extLst>
          </p:cNvPr>
          <p:cNvSpPr>
            <a:spLocks noChangeArrowheads="1"/>
          </p:cNvSpPr>
          <p:nvPr/>
        </p:nvSpPr>
        <p:spPr bwMode="auto">
          <a:xfrm>
            <a:off x="0" y="1944688"/>
            <a:ext cx="2257425" cy="411162"/>
          </a:xfrm>
          <a:custGeom>
            <a:avLst/>
            <a:gdLst>
              <a:gd name="T0" fmla="*/ 0 w 6270"/>
              <a:gd name="T1" fmla="*/ 0 h 1141"/>
              <a:gd name="T2" fmla="*/ 0 w 6270"/>
              <a:gd name="T3" fmla="*/ 1140 h 1141"/>
              <a:gd name="T4" fmla="*/ 4972 w 6270"/>
              <a:gd name="T5" fmla="*/ 1140 h 1141"/>
              <a:gd name="T6" fmla="*/ 6269 w 6270"/>
              <a:gd name="T7" fmla="*/ 0 h 1141"/>
              <a:gd name="T8" fmla="*/ 0 w 6270"/>
              <a:gd name="T9" fmla="*/ 0 h 1141"/>
            </a:gdLst>
            <a:ahLst/>
            <a:cxnLst>
              <a:cxn ang="0">
                <a:pos x="T0" y="T1"/>
              </a:cxn>
              <a:cxn ang="0">
                <a:pos x="T2" y="T3"/>
              </a:cxn>
              <a:cxn ang="0">
                <a:pos x="T4" y="T5"/>
              </a:cxn>
              <a:cxn ang="0">
                <a:pos x="T6" y="T7"/>
              </a:cxn>
              <a:cxn ang="0">
                <a:pos x="T8" y="T9"/>
              </a:cxn>
            </a:cxnLst>
            <a:rect l="0" t="0" r="r" b="b"/>
            <a:pathLst>
              <a:path w="6270" h="1141">
                <a:moveTo>
                  <a:pt x="0" y="0"/>
                </a:moveTo>
                <a:lnTo>
                  <a:pt x="0" y="1140"/>
                </a:lnTo>
                <a:lnTo>
                  <a:pt x="4972" y="1140"/>
                </a:lnTo>
                <a:lnTo>
                  <a:pt x="6269" y="0"/>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6" name="Freeform 10">
            <a:extLst>
              <a:ext uri="{FF2B5EF4-FFF2-40B4-BE49-F238E27FC236}">
                <a16:creationId xmlns:a16="http://schemas.microsoft.com/office/drawing/2014/main" id="{E6F49625-6B42-4A2D-D8AB-08BEF4DAC8D5}"/>
              </a:ext>
            </a:extLst>
          </p:cNvPr>
          <p:cNvSpPr>
            <a:spLocks noChangeArrowheads="1"/>
          </p:cNvSpPr>
          <p:nvPr/>
        </p:nvSpPr>
        <p:spPr bwMode="auto">
          <a:xfrm>
            <a:off x="3192463" y="1541463"/>
            <a:ext cx="877887"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7" name="Freeform 11">
            <a:extLst>
              <a:ext uri="{FF2B5EF4-FFF2-40B4-BE49-F238E27FC236}">
                <a16:creationId xmlns:a16="http://schemas.microsoft.com/office/drawing/2014/main" id="{260064E3-F9B1-ADB9-3BF5-B927A4C79CB5}"/>
              </a:ext>
            </a:extLst>
          </p:cNvPr>
          <p:cNvSpPr>
            <a:spLocks noChangeArrowheads="1"/>
          </p:cNvSpPr>
          <p:nvPr/>
        </p:nvSpPr>
        <p:spPr bwMode="auto">
          <a:xfrm>
            <a:off x="3956050"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8" name="Freeform 12">
            <a:extLst>
              <a:ext uri="{FF2B5EF4-FFF2-40B4-BE49-F238E27FC236}">
                <a16:creationId xmlns:a16="http://schemas.microsoft.com/office/drawing/2014/main" id="{AF278192-2420-F0A0-2C57-8078F51401A7}"/>
              </a:ext>
            </a:extLst>
          </p:cNvPr>
          <p:cNvSpPr>
            <a:spLocks noChangeArrowheads="1"/>
          </p:cNvSpPr>
          <p:nvPr/>
        </p:nvSpPr>
        <p:spPr bwMode="auto">
          <a:xfrm>
            <a:off x="4719638" y="1541463"/>
            <a:ext cx="877887"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29" name="Freeform 13">
            <a:extLst>
              <a:ext uri="{FF2B5EF4-FFF2-40B4-BE49-F238E27FC236}">
                <a16:creationId xmlns:a16="http://schemas.microsoft.com/office/drawing/2014/main" id="{BD0081FE-A1C5-B6A1-8EBA-AD7CD71A48A3}"/>
              </a:ext>
            </a:extLst>
          </p:cNvPr>
          <p:cNvSpPr>
            <a:spLocks noChangeArrowheads="1"/>
          </p:cNvSpPr>
          <p:nvPr/>
        </p:nvSpPr>
        <p:spPr bwMode="auto">
          <a:xfrm>
            <a:off x="5483225"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0" name="Freeform 14">
            <a:extLst>
              <a:ext uri="{FF2B5EF4-FFF2-40B4-BE49-F238E27FC236}">
                <a16:creationId xmlns:a16="http://schemas.microsoft.com/office/drawing/2014/main" id="{05E14DCB-E2E7-6CC8-D855-DC7D5A326376}"/>
              </a:ext>
            </a:extLst>
          </p:cNvPr>
          <p:cNvSpPr>
            <a:spLocks noChangeArrowheads="1"/>
          </p:cNvSpPr>
          <p:nvPr/>
        </p:nvSpPr>
        <p:spPr bwMode="auto">
          <a:xfrm>
            <a:off x="14265275"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1" name="Freeform 15">
            <a:extLst>
              <a:ext uri="{FF2B5EF4-FFF2-40B4-BE49-F238E27FC236}">
                <a16:creationId xmlns:a16="http://schemas.microsoft.com/office/drawing/2014/main" id="{E67880BE-4612-F16C-854F-6A3027CD800E}"/>
              </a:ext>
            </a:extLst>
          </p:cNvPr>
          <p:cNvSpPr>
            <a:spLocks noChangeArrowheads="1"/>
          </p:cNvSpPr>
          <p:nvPr/>
        </p:nvSpPr>
        <p:spPr bwMode="auto">
          <a:xfrm>
            <a:off x="15028863" y="1541463"/>
            <a:ext cx="877887"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2" name="Freeform 16">
            <a:extLst>
              <a:ext uri="{FF2B5EF4-FFF2-40B4-BE49-F238E27FC236}">
                <a16:creationId xmlns:a16="http://schemas.microsoft.com/office/drawing/2014/main" id="{011541C0-5F5F-E898-D0E6-BAAED653692F}"/>
              </a:ext>
            </a:extLst>
          </p:cNvPr>
          <p:cNvSpPr>
            <a:spLocks noChangeArrowheads="1"/>
          </p:cNvSpPr>
          <p:nvPr/>
        </p:nvSpPr>
        <p:spPr bwMode="auto">
          <a:xfrm>
            <a:off x="15792450"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3" name="Freeform 17">
            <a:extLst>
              <a:ext uri="{FF2B5EF4-FFF2-40B4-BE49-F238E27FC236}">
                <a16:creationId xmlns:a16="http://schemas.microsoft.com/office/drawing/2014/main" id="{E40A6996-859D-D42F-9402-2DA32225ABFF}"/>
              </a:ext>
            </a:extLst>
          </p:cNvPr>
          <p:cNvSpPr>
            <a:spLocks noChangeArrowheads="1"/>
          </p:cNvSpPr>
          <p:nvPr/>
        </p:nvSpPr>
        <p:spPr bwMode="auto">
          <a:xfrm>
            <a:off x="16557625" y="1541463"/>
            <a:ext cx="877888" cy="411162"/>
          </a:xfrm>
          <a:custGeom>
            <a:avLst/>
            <a:gdLst>
              <a:gd name="T0" fmla="*/ 2439 w 2440"/>
              <a:gd name="T1" fmla="*/ 1140 h 1141"/>
              <a:gd name="T2" fmla="*/ 1141 w 2440"/>
              <a:gd name="T3" fmla="*/ 0 h 1141"/>
              <a:gd name="T4" fmla="*/ 0 w 2440"/>
              <a:gd name="T5" fmla="*/ 0 h 1141"/>
              <a:gd name="T6" fmla="*/ 1298 w 2440"/>
              <a:gd name="T7" fmla="*/ 1140 h 1141"/>
              <a:gd name="T8" fmla="*/ 2439 w 2440"/>
              <a:gd name="T9" fmla="*/ 1140 h 1141"/>
            </a:gdLst>
            <a:ahLst/>
            <a:cxnLst>
              <a:cxn ang="0">
                <a:pos x="T0" y="T1"/>
              </a:cxn>
              <a:cxn ang="0">
                <a:pos x="T2" y="T3"/>
              </a:cxn>
              <a:cxn ang="0">
                <a:pos x="T4" y="T5"/>
              </a:cxn>
              <a:cxn ang="0">
                <a:pos x="T6" y="T7"/>
              </a:cxn>
              <a:cxn ang="0">
                <a:pos x="T8" y="T9"/>
              </a:cxn>
            </a:cxnLst>
            <a:rect l="0" t="0" r="r" b="b"/>
            <a:pathLst>
              <a:path w="2440" h="1141">
                <a:moveTo>
                  <a:pt x="2439" y="1140"/>
                </a:moveTo>
                <a:lnTo>
                  <a:pt x="1141" y="0"/>
                </a:lnTo>
                <a:lnTo>
                  <a:pt x="0" y="0"/>
                </a:lnTo>
                <a:lnTo>
                  <a:pt x="1298" y="1140"/>
                </a:lnTo>
                <a:lnTo>
                  <a:pt x="2439" y="114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4" name="Freeform 18">
            <a:extLst>
              <a:ext uri="{FF2B5EF4-FFF2-40B4-BE49-F238E27FC236}">
                <a16:creationId xmlns:a16="http://schemas.microsoft.com/office/drawing/2014/main" id="{56A966E5-5E6F-9A76-05BE-1A3B252CF693}"/>
              </a:ext>
            </a:extLst>
          </p:cNvPr>
          <p:cNvSpPr>
            <a:spLocks noChangeArrowheads="1"/>
          </p:cNvSpPr>
          <p:nvPr/>
        </p:nvSpPr>
        <p:spPr bwMode="auto">
          <a:xfrm>
            <a:off x="10844213" y="1905000"/>
            <a:ext cx="7443787" cy="85725"/>
          </a:xfrm>
          <a:custGeom>
            <a:avLst/>
            <a:gdLst>
              <a:gd name="T0" fmla="*/ 0 w 20679"/>
              <a:gd name="T1" fmla="*/ 0 h 240"/>
              <a:gd name="T2" fmla="*/ 20678 w 20679"/>
              <a:gd name="T3" fmla="*/ 0 h 240"/>
              <a:gd name="T4" fmla="*/ 20678 w 20679"/>
              <a:gd name="T5" fmla="*/ 239 h 240"/>
              <a:gd name="T6" fmla="*/ 0 w 20679"/>
              <a:gd name="T7" fmla="*/ 239 h 240"/>
              <a:gd name="T8" fmla="*/ 0 w 20679"/>
              <a:gd name="T9" fmla="*/ 0 h 240"/>
            </a:gdLst>
            <a:ahLst/>
            <a:cxnLst>
              <a:cxn ang="0">
                <a:pos x="T0" y="T1"/>
              </a:cxn>
              <a:cxn ang="0">
                <a:pos x="T2" y="T3"/>
              </a:cxn>
              <a:cxn ang="0">
                <a:pos x="T4" y="T5"/>
              </a:cxn>
              <a:cxn ang="0">
                <a:pos x="T6" y="T7"/>
              </a:cxn>
              <a:cxn ang="0">
                <a:pos x="T8" y="T9"/>
              </a:cxn>
            </a:cxnLst>
            <a:rect l="0" t="0" r="r" b="b"/>
            <a:pathLst>
              <a:path w="20679" h="240">
                <a:moveTo>
                  <a:pt x="0" y="0"/>
                </a:moveTo>
                <a:lnTo>
                  <a:pt x="20678" y="0"/>
                </a:lnTo>
                <a:lnTo>
                  <a:pt x="20678" y="239"/>
                </a:lnTo>
                <a:lnTo>
                  <a:pt x="0" y="239"/>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sp>
        <p:nvSpPr>
          <p:cNvPr id="9235" name="Freeform 19">
            <a:extLst>
              <a:ext uri="{FF2B5EF4-FFF2-40B4-BE49-F238E27FC236}">
                <a16:creationId xmlns:a16="http://schemas.microsoft.com/office/drawing/2014/main" id="{DB917E7D-88C0-232E-B5EF-78FD22C710B4}"/>
              </a:ext>
            </a:extLst>
          </p:cNvPr>
          <p:cNvSpPr>
            <a:spLocks noChangeArrowheads="1"/>
          </p:cNvSpPr>
          <p:nvPr/>
        </p:nvSpPr>
        <p:spPr bwMode="auto">
          <a:xfrm>
            <a:off x="0" y="1905000"/>
            <a:ext cx="6964363" cy="85725"/>
          </a:xfrm>
          <a:custGeom>
            <a:avLst/>
            <a:gdLst>
              <a:gd name="T0" fmla="*/ 0 w 19347"/>
              <a:gd name="T1" fmla="*/ 0 h 240"/>
              <a:gd name="T2" fmla="*/ 19346 w 19347"/>
              <a:gd name="T3" fmla="*/ 0 h 240"/>
              <a:gd name="T4" fmla="*/ 19346 w 19347"/>
              <a:gd name="T5" fmla="*/ 239 h 240"/>
              <a:gd name="T6" fmla="*/ 0 w 19347"/>
              <a:gd name="T7" fmla="*/ 239 h 240"/>
              <a:gd name="T8" fmla="*/ 0 w 19347"/>
              <a:gd name="T9" fmla="*/ 0 h 240"/>
            </a:gdLst>
            <a:ahLst/>
            <a:cxnLst>
              <a:cxn ang="0">
                <a:pos x="T0" y="T1"/>
              </a:cxn>
              <a:cxn ang="0">
                <a:pos x="T2" y="T3"/>
              </a:cxn>
              <a:cxn ang="0">
                <a:pos x="T4" y="T5"/>
              </a:cxn>
              <a:cxn ang="0">
                <a:pos x="T6" y="T7"/>
              </a:cxn>
              <a:cxn ang="0">
                <a:pos x="T8" y="T9"/>
              </a:cxn>
            </a:cxnLst>
            <a:rect l="0" t="0" r="r" b="b"/>
            <a:pathLst>
              <a:path w="19347" h="240">
                <a:moveTo>
                  <a:pt x="0" y="0"/>
                </a:moveTo>
                <a:lnTo>
                  <a:pt x="19346" y="0"/>
                </a:lnTo>
                <a:lnTo>
                  <a:pt x="19346" y="239"/>
                </a:lnTo>
                <a:lnTo>
                  <a:pt x="0" y="239"/>
                </a:lnTo>
                <a:lnTo>
                  <a:pt x="0" y="0"/>
                </a:lnTo>
              </a:path>
            </a:pathLst>
          </a:custGeom>
          <a:solidFill>
            <a:srgbClr val="3AEBE6"/>
          </a:solidFill>
          <a:ln w="12600" cap="flat">
            <a:solidFill>
              <a:srgbClr val="000000"/>
            </a:solidFill>
            <a:round/>
            <a:headEnd/>
            <a:tailEnd/>
          </a:ln>
          <a:effectLst>
            <a:outerShdw algn="ctr" rotWithShape="0">
              <a:srgbClr val="000000">
                <a:alpha val="55"/>
              </a:srgbClr>
            </a:outerShdw>
          </a:effectLst>
        </p:spPr>
        <p:txBody>
          <a:bodyPr wrap="none" anchor="ctr"/>
          <a:lstStyle/>
          <a:p>
            <a:endParaRPr lang="tr-TR"/>
          </a:p>
        </p:txBody>
      </p:sp>
      <p:pic>
        <p:nvPicPr>
          <p:cNvPr id="9236" name="Picture 20">
            <a:extLst>
              <a:ext uri="{FF2B5EF4-FFF2-40B4-BE49-F238E27FC236}">
                <a16:creationId xmlns:a16="http://schemas.microsoft.com/office/drawing/2014/main" id="{AB780DA9-01A0-665D-52CE-FFAA1C1AF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038" y="1684338"/>
            <a:ext cx="3984625" cy="503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37" name="Text Box 21">
            <a:extLst>
              <a:ext uri="{FF2B5EF4-FFF2-40B4-BE49-F238E27FC236}">
                <a16:creationId xmlns:a16="http://schemas.microsoft.com/office/drawing/2014/main" id="{77667534-BA2C-E9E2-F9F2-F95A17457FCE}"/>
              </a:ext>
            </a:extLst>
          </p:cNvPr>
          <p:cNvSpPr txBox="1">
            <a:spLocks noChangeArrowheads="1"/>
          </p:cNvSpPr>
          <p:nvPr/>
        </p:nvSpPr>
        <p:spPr bwMode="auto">
          <a:xfrm>
            <a:off x="5026025" y="4410075"/>
            <a:ext cx="8212138" cy="549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rgbClr val="000000"/>
                </a:solidFill>
                <a:latin typeface="Arial" panose="020B0604020202020204" pitchFamily="34" charset="0"/>
                <a:cs typeface="Noto Sans SC Regular" charset="0"/>
              </a:defRPr>
            </a:lvl9pPr>
          </a:lstStyle>
          <a:p>
            <a:pPr indent="354013"/>
            <a:r>
              <a:rPr lang="en-US" altLang="tr-TR" sz="10300" b="1">
                <a:solidFill>
                  <a:srgbClr val="3AEBE6"/>
                </a:solidFill>
                <a:latin typeface="Calibri-Bold" charset="0"/>
                <a:cs typeface="Calibri-Bold" charset="0"/>
              </a:rPr>
              <a:t>TEŞEKKÜRLER</a:t>
            </a:r>
          </a:p>
          <a:p>
            <a:pPr>
              <a:lnSpc>
                <a:spcPct val="125000"/>
              </a:lnSpc>
            </a:pPr>
            <a:r>
              <a:rPr lang="en-US" altLang="tr-TR" sz="4000">
                <a:solidFill>
                  <a:srgbClr val="FEFEFE"/>
                </a:solidFill>
                <a:latin typeface="Calibri" panose="020F0502020204030204" pitchFamily="34" charset="0"/>
                <a:cs typeface="Calibri" panose="020F0502020204030204" pitchFamily="34" charset="0"/>
              </a:rPr>
              <a:t>                    </a:t>
            </a:r>
            <a:r>
              <a:rPr lang="en-US" altLang="tr-TR" sz="4800" b="1">
                <a:solidFill>
                  <a:srgbClr val="FEFEFE"/>
                </a:solidFill>
                <a:latin typeface="Calibri-Bold" charset="0"/>
                <a:cs typeface="Calibri-Bold" charset="0"/>
              </a:rPr>
              <a:t>tusiadsd2.org</a:t>
            </a:r>
          </a:p>
        </p:txBody>
      </p:sp>
      <p:sp>
        <p:nvSpPr>
          <p:cNvPr id="9238" name="Text Box 22">
            <a:extLst>
              <a:ext uri="{FF2B5EF4-FFF2-40B4-BE49-F238E27FC236}">
                <a16:creationId xmlns:a16="http://schemas.microsoft.com/office/drawing/2014/main" id="{F7DA6039-1C58-78EF-7A01-6C0F993DC270}"/>
              </a:ext>
            </a:extLst>
          </p:cNvPr>
          <p:cNvSpPr txBox="1">
            <a:spLocks noChangeArrowheads="1"/>
          </p:cNvSpPr>
          <p:nvPr/>
        </p:nvSpPr>
        <p:spPr bwMode="auto">
          <a:xfrm>
            <a:off x="2800350" y="3427413"/>
            <a:ext cx="2951163"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dirty="0">
                <a:solidFill>
                  <a:srgbClr val="FFFFFF"/>
                </a:solidFill>
                <a:latin typeface="Calibri" panose="020F0502020204030204" pitchFamily="34" charset="0"/>
                <a:cs typeface="Calibri" panose="020F0502020204030204" pitchFamily="34" charset="0"/>
              </a:rPr>
              <a:t>@TÜSİAD SD2</a:t>
            </a:r>
          </a:p>
        </p:txBody>
      </p:sp>
      <p:sp>
        <p:nvSpPr>
          <p:cNvPr id="9239" name="Text Box 23">
            <a:extLst>
              <a:ext uri="{FF2B5EF4-FFF2-40B4-BE49-F238E27FC236}">
                <a16:creationId xmlns:a16="http://schemas.microsoft.com/office/drawing/2014/main" id="{4CEEB36B-C0C9-B84D-E716-1C987CA5373B}"/>
              </a:ext>
            </a:extLst>
          </p:cNvPr>
          <p:cNvSpPr txBox="1">
            <a:spLocks noChangeArrowheads="1"/>
          </p:cNvSpPr>
          <p:nvPr/>
        </p:nvSpPr>
        <p:spPr bwMode="auto">
          <a:xfrm>
            <a:off x="6402388" y="3427413"/>
            <a:ext cx="2759075"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a:solidFill>
                  <a:srgbClr val="FFFFFF"/>
                </a:solidFill>
                <a:latin typeface="Calibri" panose="020F0502020204030204" pitchFamily="34" charset="0"/>
                <a:cs typeface="Calibri" panose="020F0502020204030204" pitchFamily="34" charset="0"/>
              </a:rPr>
              <a:t>@TUSIADSD2</a:t>
            </a:r>
          </a:p>
        </p:txBody>
      </p:sp>
      <p:sp>
        <p:nvSpPr>
          <p:cNvPr id="9240" name="Text Box 24">
            <a:extLst>
              <a:ext uri="{FF2B5EF4-FFF2-40B4-BE49-F238E27FC236}">
                <a16:creationId xmlns:a16="http://schemas.microsoft.com/office/drawing/2014/main" id="{3FA57C72-C2C6-F775-A978-641F1D448B56}"/>
              </a:ext>
            </a:extLst>
          </p:cNvPr>
          <p:cNvSpPr txBox="1">
            <a:spLocks noChangeArrowheads="1"/>
          </p:cNvSpPr>
          <p:nvPr/>
        </p:nvSpPr>
        <p:spPr bwMode="auto">
          <a:xfrm>
            <a:off x="12931775" y="3427413"/>
            <a:ext cx="2759075"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dirty="0">
                <a:solidFill>
                  <a:srgbClr val="FFFFFF"/>
                </a:solidFill>
                <a:latin typeface="Calibri" panose="020F0502020204030204" pitchFamily="34" charset="0"/>
                <a:cs typeface="Calibri" panose="020F0502020204030204" pitchFamily="34" charset="0"/>
              </a:rPr>
              <a:t>@TUSIADSD2</a:t>
            </a:r>
          </a:p>
        </p:txBody>
      </p:sp>
      <p:sp>
        <p:nvSpPr>
          <p:cNvPr id="9241" name="Text Box 25">
            <a:extLst>
              <a:ext uri="{FF2B5EF4-FFF2-40B4-BE49-F238E27FC236}">
                <a16:creationId xmlns:a16="http://schemas.microsoft.com/office/drawing/2014/main" id="{617243C1-38F9-4AC0-ACD5-339CE8BA5ECD}"/>
              </a:ext>
            </a:extLst>
          </p:cNvPr>
          <p:cNvSpPr txBox="1">
            <a:spLocks noChangeArrowheads="1"/>
          </p:cNvSpPr>
          <p:nvPr/>
        </p:nvSpPr>
        <p:spPr bwMode="auto">
          <a:xfrm>
            <a:off x="9837738" y="3427413"/>
            <a:ext cx="2759075"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22724" rIns="90000" bIns="45000"/>
          <a:lstStyle>
            <a:lvl1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1pPr>
            <a:lvl2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2pPr>
            <a:lvl3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3pPr>
            <a:lvl4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4pPr>
            <a:lvl5pPr>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5pPr>
            <a:lvl6pPr marL="25146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6pPr>
            <a:lvl7pPr marL="29718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7pPr>
            <a:lvl8pPr marL="34290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8pPr>
            <a:lvl9pPr marL="3886200" indent="-228600" defTabSz="457200" fontAlgn="base" hangingPunct="0">
              <a:lnSpc>
                <a:spcPct val="93000"/>
              </a:lnSpc>
              <a:spcBef>
                <a:spcPts val="13"/>
              </a:spcBef>
              <a:spcAft>
                <a:spcPts val="13"/>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Arial" panose="020B0604020202020204" pitchFamily="34" charset="0"/>
                <a:cs typeface="Noto Sans SC Regular" charset="0"/>
              </a:defRPr>
            </a:lvl9pPr>
          </a:lstStyle>
          <a:p>
            <a:pPr>
              <a:lnSpc>
                <a:spcPct val="83000"/>
              </a:lnSpc>
            </a:pPr>
            <a:r>
              <a:rPr lang="en-US" altLang="tr-TR" sz="3600" dirty="0">
                <a:solidFill>
                  <a:srgbClr val="FFFFFF"/>
                </a:solidFill>
                <a:latin typeface="Calibri" panose="020F0502020204030204" pitchFamily="34" charset="0"/>
                <a:cs typeface="Calibri" panose="020F0502020204030204" pitchFamily="34" charset="0"/>
              </a:rPr>
              <a:t>@TUSIADSD2</a:t>
            </a:r>
          </a:p>
        </p:txBody>
      </p:sp>
      <p:pic>
        <p:nvPicPr>
          <p:cNvPr id="9242" name="Picture 26">
            <a:extLst>
              <a:ext uri="{FF2B5EF4-FFF2-40B4-BE49-F238E27FC236}">
                <a16:creationId xmlns:a16="http://schemas.microsoft.com/office/drawing/2014/main" id="{69A2345B-75B5-1517-223B-290FD60B80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3950" y="2201863"/>
            <a:ext cx="1462088"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3" name="Picture 27">
            <a:extLst>
              <a:ext uri="{FF2B5EF4-FFF2-40B4-BE49-F238E27FC236}">
                <a16:creationId xmlns:a16="http://schemas.microsoft.com/office/drawing/2014/main" id="{950F51AB-E288-A986-183B-B5676ABBEA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5338" y="2278063"/>
            <a:ext cx="1462087"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4" name="Picture 28">
            <a:extLst>
              <a:ext uri="{FF2B5EF4-FFF2-40B4-BE49-F238E27FC236}">
                <a16:creationId xmlns:a16="http://schemas.microsoft.com/office/drawing/2014/main" id="{EF7D3A88-1AEE-058B-2B2B-AED3ABB21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0063" y="2290763"/>
            <a:ext cx="1285875" cy="1285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45" name="Picture 29">
            <a:extLst>
              <a:ext uri="{FF2B5EF4-FFF2-40B4-BE49-F238E27FC236}">
                <a16:creationId xmlns:a16="http://schemas.microsoft.com/office/drawing/2014/main" id="{92A8234C-115B-4B1D-63DA-75C8924C18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92188" y="2290763"/>
            <a:ext cx="1462087" cy="1462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961095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a:lstStyle/>
      <a:style>
        <a:lnRef idx="0">
          <a:scrgbClr r="0" g="0" b="0"/>
        </a:lnRef>
        <a:fillRef idx="0">
          <a:scrgbClr r="0" g="0" b="0"/>
        </a:fillRef>
        <a:effectRef idx="0">
          <a:scrgbClr r="0" g="0" b="0"/>
        </a:effectRef>
        <a:fontRef idx="minor">
          <a:schemeClr val="accen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636</Words>
  <Application>Microsoft Office PowerPoint</Application>
  <PresentationFormat>Özel</PresentationFormat>
  <Paragraphs>56</Paragraphs>
  <Slides>7</Slides>
  <Notes>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Arial</vt:lpstr>
      <vt:lpstr>Calibri</vt:lpstr>
      <vt:lpstr>Calibri-Bold</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Kağan Dikmen</cp:lastModifiedBy>
  <cp:revision>35</cp:revision>
  <dcterms:created xsi:type="dcterms:W3CDTF">2011-01-21T15:00:27Z</dcterms:created>
  <dcterms:modified xsi:type="dcterms:W3CDTF">2022-08-25T12:06:23Z</dcterms:modified>
</cp:coreProperties>
</file>