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4" r:id="rId2"/>
    <p:sldId id="257" r:id="rId3"/>
    <p:sldId id="258" r:id="rId4"/>
    <p:sldId id="261" r:id="rId5"/>
    <p:sldId id="262" r:id="rId6"/>
    <p:sldId id="263" r:id="rId7"/>
    <p:sldId id="265" r:id="rId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7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2ADBF-205B-4238-9D80-E32CBEF39BF8}" type="datetimeFigureOut">
              <a:rPr lang="tr-TR" smtClean="0"/>
              <a:t>25.08.2022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88191-B1CB-4776-8204-AE20D35C65A8}" type="slidenum">
              <a:rPr lang="tr-TR" smtClean="0"/>
              <a:t>‹#›</a:t>
            </a:fld>
            <a:endParaRPr lang="tr-TR"/>
          </a:p>
        </p:txBody>
      </p:sp>
    </p:spTree>
    <p:extLst>
      <p:ext uri="{BB962C8B-B14F-4D97-AF65-F5344CB8AC3E}">
        <p14:creationId xmlns:p14="http://schemas.microsoft.com/office/powerpoint/2010/main" val="309009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15D7F-3AC7-D05B-647B-1BA21E0449F6}"/>
              </a:ext>
            </a:extLst>
          </p:cNvPr>
          <p:cNvSpPr>
            <a:spLocks noGrp="1" noChangeArrowheads="1"/>
          </p:cNvSpPr>
          <p:nvPr>
            <p:ph type="sldNum"/>
          </p:nvPr>
        </p:nvSpPr>
        <p:spPr>
          <a:ln/>
        </p:spPr>
        <p:txBody>
          <a:bodyPr/>
          <a:lstStyle/>
          <a:p>
            <a:fld id="{FBD55D28-1CC5-4A58-8B25-4FDE8BFD2AC4}" type="slidenum">
              <a:rPr lang="en-US" altLang="tr-TR"/>
              <a:pPr/>
              <a:t>1</a:t>
            </a:fld>
            <a:endParaRPr lang="en-US" altLang="tr-TR"/>
          </a:p>
        </p:txBody>
      </p:sp>
      <p:sp>
        <p:nvSpPr>
          <p:cNvPr id="10241" name="Rectangle 1">
            <a:extLst>
              <a:ext uri="{FF2B5EF4-FFF2-40B4-BE49-F238E27FC236}">
                <a16:creationId xmlns:a16="http://schemas.microsoft.com/office/drawing/2014/main" id="{19123334-8526-154B-4DF4-521AD979A818}"/>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a:extLst>
              <a:ext uri="{FF2B5EF4-FFF2-40B4-BE49-F238E27FC236}">
                <a16:creationId xmlns:a16="http://schemas.microsoft.com/office/drawing/2014/main" id="{0BEFDA1F-6F96-1E06-57E1-5B5798BF4922}"/>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D88191-B1CB-4776-8204-AE20D35C65A8}" type="slidenum">
              <a:rPr lang="tr-TR" smtClean="0"/>
              <a:t>5</a:t>
            </a:fld>
            <a:endParaRPr lang="tr-TR"/>
          </a:p>
        </p:txBody>
      </p:sp>
    </p:spTree>
    <p:extLst>
      <p:ext uri="{BB962C8B-B14F-4D97-AF65-F5344CB8AC3E}">
        <p14:creationId xmlns:p14="http://schemas.microsoft.com/office/powerpoint/2010/main" val="129342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D88191-B1CB-4776-8204-AE20D35C65A8}" type="slidenum">
              <a:rPr lang="tr-TR" smtClean="0"/>
              <a:t>6</a:t>
            </a:fld>
            <a:endParaRPr lang="tr-TR"/>
          </a:p>
        </p:txBody>
      </p:sp>
    </p:spTree>
    <p:extLst>
      <p:ext uri="{BB962C8B-B14F-4D97-AF65-F5344CB8AC3E}">
        <p14:creationId xmlns:p14="http://schemas.microsoft.com/office/powerpoint/2010/main" val="344562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067F2A7-B4E5-6B70-AAD4-AE0C29C5695D}"/>
              </a:ext>
            </a:extLst>
          </p:cNvPr>
          <p:cNvSpPr>
            <a:spLocks noGrp="1" noChangeArrowheads="1"/>
          </p:cNvSpPr>
          <p:nvPr>
            <p:ph type="sldNum"/>
          </p:nvPr>
        </p:nvSpPr>
        <p:spPr>
          <a:ln/>
        </p:spPr>
        <p:txBody>
          <a:bodyPr/>
          <a:lstStyle/>
          <a:p>
            <a:fld id="{BD904361-75F4-49DE-902A-DABEE10D7D67}" type="slidenum">
              <a:rPr lang="en-US" altLang="tr-TR"/>
              <a:pPr/>
              <a:t>7</a:t>
            </a:fld>
            <a:endParaRPr lang="en-US" altLang="tr-TR"/>
          </a:p>
        </p:txBody>
      </p:sp>
      <p:sp>
        <p:nvSpPr>
          <p:cNvPr id="16385" name="Rectangle 1">
            <a:extLst>
              <a:ext uri="{FF2B5EF4-FFF2-40B4-BE49-F238E27FC236}">
                <a16:creationId xmlns:a16="http://schemas.microsoft.com/office/drawing/2014/main" id="{BD282273-B01B-E139-5278-19EE53371D87}"/>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825C20C1-EB95-A422-2468-85E8EAC1A56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extLst>
      <p:ext uri="{BB962C8B-B14F-4D97-AF65-F5344CB8AC3E}">
        <p14:creationId xmlns:p14="http://schemas.microsoft.com/office/powerpoint/2010/main" val="303068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E1E160-A163-1CEF-DC56-2F3E9E244B85}"/>
              </a:ext>
            </a:extLst>
          </p:cNvPr>
          <p:cNvSpPr>
            <a:spLocks noGrp="1"/>
          </p:cNvSpPr>
          <p:nvPr>
            <p:ph type="title"/>
          </p:nvPr>
        </p:nvSpPr>
        <p:spPr>
          <a:xfrm>
            <a:off x="914400" y="411163"/>
            <a:ext cx="16457613" cy="1716087"/>
          </a:xfrm>
        </p:spPr>
        <p:txBody>
          <a:bodyPr/>
          <a:lstStyle/>
          <a:p>
            <a:r>
              <a:rPr lang="tr-TR"/>
              <a:t>Asıl başlık stilini düzenlemek için tıklayın</a:t>
            </a:r>
          </a:p>
        </p:txBody>
      </p:sp>
    </p:spTree>
    <p:extLst>
      <p:ext uri="{BB962C8B-B14F-4D97-AF65-F5344CB8AC3E}">
        <p14:creationId xmlns:p14="http://schemas.microsoft.com/office/powerpoint/2010/main" val="104630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6DD26-32A4-2A43-990A-6F7E5E73786E}"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6DD26-32A4-2A43-990A-6F7E5E73786E}"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0B63E7C1-FC2B-14A9-989A-297B06751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a:extLst>
              <a:ext uri="{FF2B5EF4-FFF2-40B4-BE49-F238E27FC236}">
                <a16:creationId xmlns:a16="http://schemas.microsoft.com/office/drawing/2014/main" id="{7CF9067F-43CC-B150-96E6-40A15D2584DD}"/>
              </a:ext>
            </a:extLst>
          </p:cNvPr>
          <p:cNvSpPr txBox="1">
            <a:spLocks noChangeArrowheads="1"/>
          </p:cNvSpPr>
          <p:nvPr/>
        </p:nvSpPr>
        <p:spPr bwMode="auto">
          <a:xfrm>
            <a:off x="8955088" y="4068763"/>
            <a:ext cx="9242425" cy="430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466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9pPr>
          </a:lstStyle>
          <a:p>
            <a:pPr marL="28575"/>
            <a:r>
              <a:rPr lang="en-US" altLang="tr-TR" sz="10000" b="1">
                <a:solidFill>
                  <a:srgbClr val="3AEBE6"/>
                </a:solidFill>
                <a:latin typeface="Calibri-Bold" charset="0"/>
                <a:cs typeface="Calibri-Bold" charset="0"/>
              </a:rPr>
              <a:t>TÜSİAD SD² 2021 </a:t>
            </a:r>
            <a:r>
              <a:rPr lang="en-US" altLang="tr-TR" sz="10000" b="1">
                <a:solidFill>
                  <a:srgbClr val="ADFDFE"/>
                </a:solidFill>
                <a:latin typeface="Calibri-Bold" charset="0"/>
                <a:cs typeface="Calibri-Bold" charset="0"/>
              </a:rPr>
              <a:t>ÇÖZÜM DOSYASI</a:t>
            </a:r>
          </a:p>
        </p:txBody>
      </p:sp>
      <p:sp>
        <p:nvSpPr>
          <p:cNvPr id="3075" name="Freeform 3">
            <a:extLst>
              <a:ext uri="{FF2B5EF4-FFF2-40B4-BE49-F238E27FC236}">
                <a16:creationId xmlns:a16="http://schemas.microsoft.com/office/drawing/2014/main" id="{FA632085-685F-57ED-0105-BBF68CFE0401}"/>
              </a:ext>
            </a:extLst>
          </p:cNvPr>
          <p:cNvSpPr>
            <a:spLocks noChangeArrowheads="1"/>
          </p:cNvSpPr>
          <p:nvPr/>
        </p:nvSpPr>
        <p:spPr bwMode="auto">
          <a:xfrm>
            <a:off x="10931525" y="7086600"/>
            <a:ext cx="2495550"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p>
            <a:endParaRPr lang="tr-TR"/>
          </a:p>
        </p:txBody>
      </p:sp>
      <p:pic>
        <p:nvPicPr>
          <p:cNvPr id="3076" name="Picture 4">
            <a:extLst>
              <a:ext uri="{FF2B5EF4-FFF2-40B4-BE49-F238E27FC236}">
                <a16:creationId xmlns:a16="http://schemas.microsoft.com/office/drawing/2014/main" id="{0D1A490B-EB9A-DD42-7442-BD5311A79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363" y="7021513"/>
            <a:ext cx="2301875" cy="1381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Freeform 5">
            <a:extLst>
              <a:ext uri="{FF2B5EF4-FFF2-40B4-BE49-F238E27FC236}">
                <a16:creationId xmlns:a16="http://schemas.microsoft.com/office/drawing/2014/main" id="{CCED6F88-2B3B-BED9-B880-0B72E3C6D104}"/>
              </a:ext>
            </a:extLst>
          </p:cNvPr>
          <p:cNvSpPr>
            <a:spLocks noChangeArrowheads="1"/>
          </p:cNvSpPr>
          <p:nvPr/>
        </p:nvSpPr>
        <p:spPr bwMode="auto">
          <a:xfrm>
            <a:off x="13727113" y="7086600"/>
            <a:ext cx="2495550"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p>
            <a:endParaRPr lang="tr-TR"/>
          </a:p>
        </p:txBody>
      </p:sp>
      <p:pic>
        <p:nvPicPr>
          <p:cNvPr id="3078" name="Picture 6">
            <a:extLst>
              <a:ext uri="{FF2B5EF4-FFF2-40B4-BE49-F238E27FC236}">
                <a16:creationId xmlns:a16="http://schemas.microsoft.com/office/drawing/2014/main" id="{29332DD7-46F8-E77F-20F3-04B383807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19200" y="7302500"/>
            <a:ext cx="2109788" cy="81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3"/>
          <p:cNvSpPr/>
          <p:nvPr/>
        </p:nvSpPr>
        <p:spPr>
          <a:xfrm>
            <a:off x="0" y="0"/>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4"/>
          <p:cNvSpPr/>
          <p:nvPr/>
        </p:nvSpPr>
        <p:spPr>
          <a:xfrm>
            <a:off x="-6350" y="1"/>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Freeform 5"/>
          <p:cNvSpPr/>
          <p:nvPr/>
        </p:nvSpPr>
        <p:spPr>
          <a:xfrm>
            <a:off x="0" y="9749653"/>
            <a:ext cx="18288000" cy="537346"/>
          </a:xfrm>
          <a:custGeom>
            <a:avLst/>
            <a:gdLst>
              <a:gd name="connsiteX0" fmla="*/ 0 w 18288000"/>
              <a:gd name="connsiteY0" fmla="*/ 0 h 537346"/>
              <a:gd name="connsiteX1" fmla="*/ 18288000 w 18288000"/>
              <a:gd name="connsiteY1" fmla="*/ 0 h 537346"/>
              <a:gd name="connsiteX2" fmla="*/ 18288000 w 18288000"/>
              <a:gd name="connsiteY2" fmla="*/ 537346 h 537346"/>
              <a:gd name="connsiteX3" fmla="*/ 0 w 18288000"/>
              <a:gd name="connsiteY3" fmla="*/ 537346 h 537346"/>
              <a:gd name="connsiteX4" fmla="*/ 0 w 18288000"/>
              <a:gd name="connsiteY4" fmla="*/ 0 h 5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537346">
                <a:moveTo>
                  <a:pt x="0" y="0"/>
                </a:moveTo>
                <a:lnTo>
                  <a:pt x="18288000" y="0"/>
                </a:lnTo>
                <a:lnTo>
                  <a:pt x="18288000" y="537346"/>
                </a:lnTo>
                <a:lnTo>
                  <a:pt x="0" y="537346"/>
                </a:lnTo>
                <a:lnTo>
                  <a:pt x="0" y="0"/>
                </a:lnTo>
                <a:close/>
              </a:path>
            </a:pathLst>
          </a:custGeom>
          <a:solidFill>
            <a:srgbClr val="4DBCB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6"/>
          <p:cNvSpPr/>
          <p:nvPr/>
        </p:nvSpPr>
        <p:spPr>
          <a:xfrm>
            <a:off x="-6350" y="844550"/>
            <a:ext cx="5937250" cy="692150"/>
          </a:xfrm>
          <a:custGeom>
            <a:avLst/>
            <a:gdLst>
              <a:gd name="connsiteX0" fmla="*/ 5941063 w 5937250"/>
              <a:gd name="connsiteY0" fmla="*/ 696889 h 692150"/>
              <a:gd name="connsiteX1" fmla="*/ 2607378 w 5937250"/>
              <a:gd name="connsiteY1" fmla="*/ 696889 h 692150"/>
              <a:gd name="connsiteX2" fmla="*/ 1973090 w 5937250"/>
              <a:gd name="connsiteY2" fmla="*/ 62840 h 692150"/>
              <a:gd name="connsiteX3" fmla="*/ 5711 w 5937250"/>
              <a:gd name="connsiteY3" fmla="*/ 62840 h 692150"/>
              <a:gd name="connsiteX4" fmla="*/ 5711 w 5937250"/>
              <a:gd name="connsiteY4" fmla="*/ 17209 h 692150"/>
              <a:gd name="connsiteX5" fmla="*/ 1991933 w 5937250"/>
              <a:gd name="connsiteY5" fmla="*/ 17209 h 692150"/>
              <a:gd name="connsiteX6" fmla="*/ 2626221 w 5937250"/>
              <a:gd name="connsiteY6" fmla="*/ 651258 h 692150"/>
              <a:gd name="connsiteX7" fmla="*/ 5941063 w 5937250"/>
              <a:gd name="connsiteY7" fmla="*/ 651258 h 692150"/>
              <a:gd name="connsiteX8" fmla="*/ 5941063 w 5937250"/>
              <a:gd name="connsiteY8" fmla="*/ 696889 h 692150"/>
              <a:gd name="connsiteX9" fmla="*/ 5941063 w 5937250"/>
              <a:gd name="connsiteY9" fmla="*/ 696889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250" h="692150">
                <a:moveTo>
                  <a:pt x="5941063" y="696889"/>
                </a:moveTo>
                <a:lnTo>
                  <a:pt x="2607378" y="696889"/>
                </a:lnTo>
                <a:lnTo>
                  <a:pt x="1973090" y="62840"/>
                </a:lnTo>
                <a:lnTo>
                  <a:pt x="5711" y="62840"/>
                </a:lnTo>
                <a:lnTo>
                  <a:pt x="5711" y="17209"/>
                </a:lnTo>
                <a:lnTo>
                  <a:pt x="1991933" y="17209"/>
                </a:lnTo>
                <a:lnTo>
                  <a:pt x="2626221" y="651258"/>
                </a:lnTo>
                <a:lnTo>
                  <a:pt x="5941063" y="651258"/>
                </a:lnTo>
                <a:lnTo>
                  <a:pt x="5941063" y="696889"/>
                </a:lnTo>
                <a:lnTo>
                  <a:pt x="5941063" y="696889"/>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7"/>
          <p:cNvSpPr/>
          <p:nvPr/>
        </p:nvSpPr>
        <p:spPr>
          <a:xfrm>
            <a:off x="2241550" y="1149350"/>
            <a:ext cx="1022350" cy="349250"/>
          </a:xfrm>
          <a:custGeom>
            <a:avLst/>
            <a:gdLst>
              <a:gd name="connsiteX0" fmla="*/ 1029217 w 1022350"/>
              <a:gd name="connsiteY0" fmla="*/ 351883 h 349250"/>
              <a:gd name="connsiteX1" fmla="*/ 369059 w 1022350"/>
              <a:gd name="connsiteY1" fmla="*/ 351883 h 349250"/>
              <a:gd name="connsiteX2" fmla="*/ 9757 w 1022350"/>
              <a:gd name="connsiteY2" fmla="*/ 10447 h 349250"/>
              <a:gd name="connsiteX3" fmla="*/ 670234 w 1022350"/>
              <a:gd name="connsiteY3" fmla="*/ 10447 h 349250"/>
              <a:gd name="connsiteX4" fmla="*/ 1029217 w 1022350"/>
              <a:gd name="connsiteY4" fmla="*/ 351883 h 349250"/>
              <a:gd name="connsiteX5" fmla="*/ 1029217 w 1022350"/>
              <a:gd name="connsiteY5" fmla="*/ 351883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350" h="349250">
                <a:moveTo>
                  <a:pt x="1029217" y="351883"/>
                </a:moveTo>
                <a:lnTo>
                  <a:pt x="369059" y="351883"/>
                </a:lnTo>
                <a:lnTo>
                  <a:pt x="9757" y="10447"/>
                </a:lnTo>
                <a:lnTo>
                  <a:pt x="670234" y="10447"/>
                </a:lnTo>
                <a:lnTo>
                  <a:pt x="1029217" y="351883"/>
                </a:lnTo>
                <a:lnTo>
                  <a:pt x="1029217" y="351883"/>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8"/>
          <p:cNvSpPr/>
          <p:nvPr/>
        </p:nvSpPr>
        <p:spPr>
          <a:xfrm>
            <a:off x="3562350" y="1149350"/>
            <a:ext cx="1009650" cy="349250"/>
          </a:xfrm>
          <a:custGeom>
            <a:avLst/>
            <a:gdLst>
              <a:gd name="connsiteX0" fmla="*/ 1011486 w 1009650"/>
              <a:gd name="connsiteY0" fmla="*/ 351883 h 349250"/>
              <a:gd name="connsiteX1" fmla="*/ 351009 w 1009650"/>
              <a:gd name="connsiteY1" fmla="*/ 351883 h 349250"/>
              <a:gd name="connsiteX2" fmla="*/ 9592 w 1009650"/>
              <a:gd name="connsiteY2" fmla="*/ 10447 h 349250"/>
              <a:gd name="connsiteX3" fmla="*/ 669750 w 1009650"/>
              <a:gd name="connsiteY3" fmla="*/ 10447 h 349250"/>
              <a:gd name="connsiteX4" fmla="*/ 1011486 w 1009650"/>
              <a:gd name="connsiteY4" fmla="*/ 351883 h 349250"/>
              <a:gd name="connsiteX5" fmla="*/ 1011486 w 1009650"/>
              <a:gd name="connsiteY5" fmla="*/ 351883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50" h="349250">
                <a:moveTo>
                  <a:pt x="1011486" y="351883"/>
                </a:moveTo>
                <a:lnTo>
                  <a:pt x="351009" y="351883"/>
                </a:lnTo>
                <a:lnTo>
                  <a:pt x="9592" y="10447"/>
                </a:lnTo>
                <a:lnTo>
                  <a:pt x="669750" y="10447"/>
                </a:lnTo>
                <a:lnTo>
                  <a:pt x="1011486" y="351883"/>
                </a:lnTo>
                <a:lnTo>
                  <a:pt x="1011486" y="351883"/>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9"/>
          <p:cNvSpPr/>
          <p:nvPr/>
        </p:nvSpPr>
        <p:spPr>
          <a:xfrm>
            <a:off x="615950" y="1111250"/>
            <a:ext cx="4108450" cy="666750"/>
          </a:xfrm>
          <a:custGeom>
            <a:avLst/>
            <a:gdLst>
              <a:gd name="connsiteX0" fmla="*/ 4109591 w 4108450"/>
              <a:gd name="connsiteY0" fmla="*/ 667598 h 666750"/>
              <a:gd name="connsiteX1" fmla="*/ 1884792 w 4108450"/>
              <a:gd name="connsiteY1" fmla="*/ 667598 h 666750"/>
              <a:gd name="connsiteX2" fmla="*/ 1250185 w 4108450"/>
              <a:gd name="connsiteY2" fmla="*/ 33549 h 666750"/>
              <a:gd name="connsiteX3" fmla="*/ 7479 w 4108450"/>
              <a:gd name="connsiteY3" fmla="*/ 33549 h 666750"/>
              <a:gd name="connsiteX4" fmla="*/ 7479 w 4108450"/>
              <a:gd name="connsiteY4" fmla="*/ 9617 h 666750"/>
              <a:gd name="connsiteX5" fmla="*/ 1260086 w 4108450"/>
              <a:gd name="connsiteY5" fmla="*/ 9617 h 666750"/>
              <a:gd name="connsiteX6" fmla="*/ 1894693 w 4108450"/>
              <a:gd name="connsiteY6" fmla="*/ 643666 h 666750"/>
              <a:gd name="connsiteX7" fmla="*/ 4109591 w 4108450"/>
              <a:gd name="connsiteY7" fmla="*/ 643666 h 666750"/>
              <a:gd name="connsiteX8" fmla="*/ 4109591 w 4108450"/>
              <a:gd name="connsiteY8" fmla="*/ 667598 h 666750"/>
              <a:gd name="connsiteX9" fmla="*/ 4109591 w 4108450"/>
              <a:gd name="connsiteY9" fmla="*/ 667598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8450" h="666750">
                <a:moveTo>
                  <a:pt x="4109591" y="667598"/>
                </a:moveTo>
                <a:lnTo>
                  <a:pt x="1884792" y="667598"/>
                </a:lnTo>
                <a:lnTo>
                  <a:pt x="1250185" y="33549"/>
                </a:lnTo>
                <a:lnTo>
                  <a:pt x="7479" y="33549"/>
                </a:lnTo>
                <a:lnTo>
                  <a:pt x="7479" y="9617"/>
                </a:lnTo>
                <a:lnTo>
                  <a:pt x="1260086" y="9617"/>
                </a:lnTo>
                <a:lnTo>
                  <a:pt x="1894693" y="643666"/>
                </a:lnTo>
                <a:lnTo>
                  <a:pt x="4109591" y="643666"/>
                </a:lnTo>
                <a:lnTo>
                  <a:pt x="4109591" y="667598"/>
                </a:lnTo>
                <a:lnTo>
                  <a:pt x="4109591" y="667598"/>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10"/>
          <p:cNvSpPr/>
          <p:nvPr/>
        </p:nvSpPr>
        <p:spPr>
          <a:xfrm>
            <a:off x="12706350" y="1289050"/>
            <a:ext cx="5530850" cy="654050"/>
          </a:xfrm>
          <a:custGeom>
            <a:avLst/>
            <a:gdLst>
              <a:gd name="connsiteX0" fmla="*/ 5543447 w 5530850"/>
              <a:gd name="connsiteY0" fmla="*/ 654082 h 654050"/>
              <a:gd name="connsiteX1" fmla="*/ 2433806 w 5530850"/>
              <a:gd name="connsiteY1" fmla="*/ 654082 h 654050"/>
              <a:gd name="connsiteX2" fmla="*/ 1842146 w 5530850"/>
              <a:gd name="connsiteY2" fmla="*/ 58752 h 654050"/>
              <a:gd name="connsiteX3" fmla="*/ 6986 w 5530850"/>
              <a:gd name="connsiteY3" fmla="*/ 58752 h 654050"/>
              <a:gd name="connsiteX4" fmla="*/ 6986 w 5530850"/>
              <a:gd name="connsiteY4" fmla="*/ 15907 h 654050"/>
              <a:gd name="connsiteX5" fmla="*/ 1859722 w 5530850"/>
              <a:gd name="connsiteY5" fmla="*/ 15907 h 654050"/>
              <a:gd name="connsiteX6" fmla="*/ 2451382 w 5530850"/>
              <a:gd name="connsiteY6" fmla="*/ 611238 h 654050"/>
              <a:gd name="connsiteX7" fmla="*/ 5543447 w 5530850"/>
              <a:gd name="connsiteY7" fmla="*/ 611238 h 654050"/>
              <a:gd name="connsiteX8" fmla="*/ 5543447 w 5530850"/>
              <a:gd name="connsiteY8" fmla="*/ 654082 h 654050"/>
              <a:gd name="connsiteX9" fmla="*/ 5543447 w 5530850"/>
              <a:gd name="connsiteY9" fmla="*/ 654082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850" h="654050">
                <a:moveTo>
                  <a:pt x="5543447" y="654082"/>
                </a:moveTo>
                <a:lnTo>
                  <a:pt x="2433806" y="654082"/>
                </a:lnTo>
                <a:lnTo>
                  <a:pt x="1842146" y="58752"/>
                </a:lnTo>
                <a:lnTo>
                  <a:pt x="6986" y="58752"/>
                </a:lnTo>
                <a:lnTo>
                  <a:pt x="6986" y="15907"/>
                </a:lnTo>
                <a:lnTo>
                  <a:pt x="1859722" y="15907"/>
                </a:lnTo>
                <a:lnTo>
                  <a:pt x="2451382" y="611238"/>
                </a:lnTo>
                <a:lnTo>
                  <a:pt x="5543447" y="611238"/>
                </a:lnTo>
                <a:lnTo>
                  <a:pt x="5543447" y="654082"/>
                </a:lnTo>
                <a:lnTo>
                  <a:pt x="5543447" y="654082"/>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1"/>
          <p:cNvSpPr/>
          <p:nvPr/>
        </p:nvSpPr>
        <p:spPr>
          <a:xfrm>
            <a:off x="14801850" y="1568450"/>
            <a:ext cx="1555750" cy="336550"/>
          </a:xfrm>
          <a:custGeom>
            <a:avLst/>
            <a:gdLst>
              <a:gd name="connsiteX0" fmla="*/ 12087 w 1555750"/>
              <a:gd name="connsiteY0" fmla="*/ 16346 h 336550"/>
              <a:gd name="connsiteX1" fmla="*/ 1243969 w 1555750"/>
              <a:gd name="connsiteY1" fmla="*/ 16346 h 336550"/>
              <a:gd name="connsiteX2" fmla="*/ 1562441 w 1555750"/>
              <a:gd name="connsiteY2" fmla="*/ 336931 h 336550"/>
              <a:gd name="connsiteX3" fmla="*/ 347243 w 1555750"/>
              <a:gd name="connsiteY3" fmla="*/ 336931 h 336550"/>
              <a:gd name="connsiteX4" fmla="*/ 12087 w 1555750"/>
              <a:gd name="connsiteY4" fmla="*/ 16346 h 336550"/>
              <a:gd name="connsiteX5" fmla="*/ 12087 w 1555750"/>
              <a:gd name="connsiteY5" fmla="*/ 16346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750" h="336550">
                <a:moveTo>
                  <a:pt x="12087" y="16346"/>
                </a:moveTo>
                <a:lnTo>
                  <a:pt x="1243969" y="16346"/>
                </a:lnTo>
                <a:lnTo>
                  <a:pt x="1562441" y="336931"/>
                </a:lnTo>
                <a:lnTo>
                  <a:pt x="347243" y="336931"/>
                </a:lnTo>
                <a:lnTo>
                  <a:pt x="12087" y="16346"/>
                </a:lnTo>
                <a:lnTo>
                  <a:pt x="12087" y="16346"/>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2"/>
          <p:cNvSpPr/>
          <p:nvPr/>
        </p:nvSpPr>
        <p:spPr>
          <a:xfrm>
            <a:off x="16300450" y="1568450"/>
            <a:ext cx="1555750" cy="336550"/>
          </a:xfrm>
          <a:custGeom>
            <a:avLst/>
            <a:gdLst>
              <a:gd name="connsiteX0" fmla="*/ 14982 w 1555750"/>
              <a:gd name="connsiteY0" fmla="*/ 16346 h 336550"/>
              <a:gd name="connsiteX1" fmla="*/ 1246565 w 1555750"/>
              <a:gd name="connsiteY1" fmla="*/ 16346 h 336550"/>
              <a:gd name="connsiteX2" fmla="*/ 1565333 w 1555750"/>
              <a:gd name="connsiteY2" fmla="*/ 336931 h 336550"/>
              <a:gd name="connsiteX3" fmla="*/ 349839 w 1555750"/>
              <a:gd name="connsiteY3" fmla="*/ 336931 h 336550"/>
              <a:gd name="connsiteX4" fmla="*/ 14982 w 1555750"/>
              <a:gd name="connsiteY4" fmla="*/ 16346 h 336550"/>
              <a:gd name="connsiteX5" fmla="*/ 14982 w 1555750"/>
              <a:gd name="connsiteY5" fmla="*/ 16346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750" h="336550">
                <a:moveTo>
                  <a:pt x="14982" y="16346"/>
                </a:moveTo>
                <a:lnTo>
                  <a:pt x="1246565" y="16346"/>
                </a:lnTo>
                <a:lnTo>
                  <a:pt x="1565333" y="336931"/>
                </a:lnTo>
                <a:lnTo>
                  <a:pt x="349839" y="336931"/>
                </a:lnTo>
                <a:lnTo>
                  <a:pt x="14982" y="16346"/>
                </a:lnTo>
                <a:lnTo>
                  <a:pt x="14982" y="16346"/>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3"/>
          <p:cNvSpPr/>
          <p:nvPr/>
        </p:nvSpPr>
        <p:spPr>
          <a:xfrm>
            <a:off x="13100050" y="1466850"/>
            <a:ext cx="1428750" cy="158750"/>
          </a:xfrm>
          <a:custGeom>
            <a:avLst/>
            <a:gdLst>
              <a:gd name="connsiteX0" fmla="*/ 1432656 w 1428750"/>
              <a:gd name="connsiteY0" fmla="*/ 169179 h 158750"/>
              <a:gd name="connsiteX1" fmla="*/ 1047450 w 1428750"/>
              <a:gd name="connsiteY1" fmla="*/ 169179 h 158750"/>
              <a:gd name="connsiteX2" fmla="*/ 918156 w 1428750"/>
              <a:gd name="connsiteY2" fmla="*/ 39147 h 158750"/>
              <a:gd name="connsiteX3" fmla="*/ 9811 w 1428750"/>
              <a:gd name="connsiteY3" fmla="*/ 39147 h 158750"/>
              <a:gd name="connsiteX4" fmla="*/ 9811 w 1428750"/>
              <a:gd name="connsiteY4" fmla="*/ 16676 h 158750"/>
              <a:gd name="connsiteX5" fmla="*/ 927391 w 1428750"/>
              <a:gd name="connsiteY5" fmla="*/ 16676 h 158750"/>
              <a:gd name="connsiteX6" fmla="*/ 1056687 w 1428750"/>
              <a:gd name="connsiteY6" fmla="*/ 146708 h 158750"/>
              <a:gd name="connsiteX7" fmla="*/ 1432656 w 1428750"/>
              <a:gd name="connsiteY7" fmla="*/ 146708 h 158750"/>
              <a:gd name="connsiteX8" fmla="*/ 1432656 w 1428750"/>
              <a:gd name="connsiteY8" fmla="*/ 169179 h 158750"/>
              <a:gd name="connsiteX9" fmla="*/ 1432656 w 1428750"/>
              <a:gd name="connsiteY9" fmla="*/ 169179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0" h="158750">
                <a:moveTo>
                  <a:pt x="1432656" y="169179"/>
                </a:moveTo>
                <a:lnTo>
                  <a:pt x="1047450" y="169179"/>
                </a:lnTo>
                <a:lnTo>
                  <a:pt x="918156" y="39147"/>
                </a:lnTo>
                <a:lnTo>
                  <a:pt x="9811" y="39147"/>
                </a:lnTo>
                <a:lnTo>
                  <a:pt x="9811" y="16676"/>
                </a:lnTo>
                <a:lnTo>
                  <a:pt x="927391" y="16676"/>
                </a:lnTo>
                <a:lnTo>
                  <a:pt x="1056687" y="146708"/>
                </a:lnTo>
                <a:lnTo>
                  <a:pt x="1432656" y="146708"/>
                </a:lnTo>
                <a:lnTo>
                  <a:pt x="1432656" y="169179"/>
                </a:lnTo>
                <a:lnTo>
                  <a:pt x="1432656" y="169179"/>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Picture 15"/>
          <p:cNvPicPr>
            <a:picLocks noChangeAspect="1"/>
          </p:cNvPicPr>
          <p:nvPr/>
        </p:nvPicPr>
        <p:blipFill>
          <a:blip r:embed="rId2"/>
          <a:stretch>
            <a:fillRect/>
          </a:stretch>
        </p:blipFill>
        <p:spPr>
          <a:xfrm>
            <a:off x="14248130" y="7726680"/>
            <a:ext cx="4046220" cy="2042160"/>
          </a:xfrm>
          <a:prstGeom prst="rect">
            <a:avLst/>
          </a:prstGeom>
        </p:spPr>
      </p:pic>
      <p:sp>
        <p:nvSpPr>
          <p:cNvPr id="14" name="TextBox 15"/>
          <p:cNvSpPr txBox="1"/>
          <p:nvPr/>
        </p:nvSpPr>
        <p:spPr>
          <a:xfrm>
            <a:off x="524019" y="1960038"/>
            <a:ext cx="5148119" cy="61555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TEKNOLOJİ KULLANICISI</a:t>
            </a:r>
            <a:endParaRPr lang="en-US" altLang="zh-CN" sz="4000" b="1" dirty="0">
              <a:solidFill>
                <a:srgbClr val="3BEBE6"/>
              </a:solidFill>
              <a:latin typeface="+mj-lt"/>
              <a:ea typeface="Times New Roman"/>
              <a:cs typeface="Times New Roman" panose="02020603050405020304" pitchFamily="18" charset="0"/>
            </a:endParaRPr>
          </a:p>
        </p:txBody>
      </p:sp>
      <p:sp>
        <p:nvSpPr>
          <p:cNvPr id="16" name="TextBox 15">
            <a:extLst>
              <a:ext uri="{FF2B5EF4-FFF2-40B4-BE49-F238E27FC236}">
                <a16:creationId xmlns:a16="http://schemas.microsoft.com/office/drawing/2014/main" id="{A3879877-CDF9-C8BE-94AD-A9C223CB1258}"/>
              </a:ext>
            </a:extLst>
          </p:cNvPr>
          <p:cNvSpPr txBox="1"/>
          <p:nvPr/>
        </p:nvSpPr>
        <p:spPr>
          <a:xfrm>
            <a:off x="6905696" y="841375"/>
            <a:ext cx="4825857"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FİRMA TANITIMI</a:t>
            </a:r>
            <a:endParaRPr lang="en-US" altLang="zh-CN" sz="5400" b="1" dirty="0">
              <a:solidFill>
                <a:srgbClr val="3BEBE6"/>
              </a:solidFill>
              <a:latin typeface="+mj-lt"/>
              <a:ea typeface="Times New Roman"/>
              <a:cs typeface="Times New Roman" panose="02020603050405020304" pitchFamily="18" charset="0"/>
            </a:endParaRPr>
          </a:p>
        </p:txBody>
      </p:sp>
      <p:sp>
        <p:nvSpPr>
          <p:cNvPr id="17" name="TextBox 15">
            <a:extLst>
              <a:ext uri="{FF2B5EF4-FFF2-40B4-BE49-F238E27FC236}">
                <a16:creationId xmlns:a16="http://schemas.microsoft.com/office/drawing/2014/main" id="{DCA857FC-08D6-94CD-02FF-87036C648F03}"/>
              </a:ext>
            </a:extLst>
          </p:cNvPr>
          <p:cNvSpPr txBox="1"/>
          <p:nvPr/>
        </p:nvSpPr>
        <p:spPr>
          <a:xfrm>
            <a:off x="517667" y="2746285"/>
            <a:ext cx="3038333"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3600" b="1" dirty="0">
                <a:solidFill>
                  <a:schemeClr val="bg1"/>
                </a:solidFill>
                <a:latin typeface="+mj-lt"/>
                <a:ea typeface="Times New Roman"/>
                <a:cs typeface="Times New Roman" panose="02020603050405020304" pitchFamily="18" charset="0"/>
              </a:rPr>
              <a:t>FORD OTOSAN</a:t>
            </a:r>
            <a:endParaRPr lang="en-US" altLang="zh-CN" sz="3600" b="1" dirty="0">
              <a:solidFill>
                <a:schemeClr val="bg1"/>
              </a:solidFill>
              <a:latin typeface="+mj-lt"/>
              <a:ea typeface="Times New Roman"/>
              <a:cs typeface="Times New Roman" panose="02020603050405020304" pitchFamily="18" charset="0"/>
            </a:endParaRPr>
          </a:p>
        </p:txBody>
      </p:sp>
      <p:sp>
        <p:nvSpPr>
          <p:cNvPr id="20" name="TextBox 15">
            <a:extLst>
              <a:ext uri="{FF2B5EF4-FFF2-40B4-BE49-F238E27FC236}">
                <a16:creationId xmlns:a16="http://schemas.microsoft.com/office/drawing/2014/main" id="{887EC34B-FB94-8AF7-DAAA-64CDE4E0092F}"/>
              </a:ext>
            </a:extLst>
          </p:cNvPr>
          <p:cNvSpPr txBox="1"/>
          <p:nvPr/>
        </p:nvSpPr>
        <p:spPr>
          <a:xfrm>
            <a:off x="530368" y="3458637"/>
            <a:ext cx="17332182" cy="1538883"/>
          </a:xfrm>
          <a:prstGeom prst="rect">
            <a:avLst/>
          </a:prstGeom>
          <a:noFill/>
        </p:spPr>
        <p:txBody>
          <a:bodyPr wrap="square" lIns="0" tIns="0" rIns="0" bIns="0" rtlCol="0">
            <a:spAutoFit/>
          </a:bodyPr>
          <a:lstStyle/>
          <a:p>
            <a:pPr marL="0">
              <a:lnSpc>
                <a:spcPct val="100000"/>
              </a:lnSpc>
            </a:pPr>
            <a:r>
              <a:rPr lang="tr-TR" altLang="zh-CN" sz="2000" dirty="0">
                <a:solidFill>
                  <a:schemeClr val="bg1"/>
                </a:solidFill>
                <a:latin typeface="+mj-lt"/>
                <a:ea typeface="Times New Roman"/>
                <a:cs typeface="Times New Roman" panose="02020603050405020304" pitchFamily="18" charset="0"/>
              </a:rPr>
              <a:t>Ford Otosan (Ford Otomotiv Sanayi A.Ş.), Ford Motor </a:t>
            </a:r>
            <a:r>
              <a:rPr lang="tr-TR" altLang="zh-CN" sz="2000" dirty="0" err="1">
                <a:solidFill>
                  <a:schemeClr val="bg1"/>
                </a:solidFill>
                <a:latin typeface="+mj-lt"/>
                <a:ea typeface="Times New Roman"/>
                <a:cs typeface="Times New Roman" panose="02020603050405020304" pitchFamily="18" charset="0"/>
              </a:rPr>
              <a:t>Company</a:t>
            </a:r>
            <a:r>
              <a:rPr lang="tr-TR" altLang="zh-CN" sz="2000" dirty="0">
                <a:solidFill>
                  <a:schemeClr val="bg1"/>
                </a:solidFill>
                <a:latin typeface="+mj-lt"/>
                <a:ea typeface="Times New Roman"/>
                <a:cs typeface="Times New Roman" panose="02020603050405020304" pitchFamily="18" charset="0"/>
              </a:rPr>
              <a:t>* (%41) ve Koç Holding’in (%41) eşit oranda hisse sahibi oldukları halka açık (%18) bir şirkettir. 2004 yılından bu yana, Türkiye’nin en fazla ihracat yapan ilk 3 şirketi arasında yer alan Ford Otosan, son 10 yıldır otomotiv sektörü ihracat şampiyonu ve son 6 yıldır Türkiye ihracat şampiyonu olma başarısını göstermektedir. 2020 yılında da 4,9 milyar dolar tutarındaki araç ve parça ihracatı ile Türkiye ihracat şampiyonu olmuştur. </a:t>
            </a:r>
            <a:r>
              <a:rPr lang="tr-TR" altLang="zh-CN" sz="2000" dirty="0" err="1">
                <a:solidFill>
                  <a:schemeClr val="bg1"/>
                </a:solidFill>
                <a:latin typeface="+mj-lt"/>
                <a:ea typeface="Times New Roman"/>
                <a:cs typeface="Times New Roman" panose="02020603050405020304" pitchFamily="18" charset="0"/>
              </a:rPr>
              <a:t>Kocaeli’deki</a:t>
            </a:r>
            <a:r>
              <a:rPr lang="tr-TR" altLang="zh-CN" sz="2000" dirty="0">
                <a:solidFill>
                  <a:schemeClr val="bg1"/>
                </a:solidFill>
                <a:latin typeface="+mj-lt"/>
                <a:ea typeface="Times New Roman"/>
                <a:cs typeface="Times New Roman" panose="02020603050405020304" pitchFamily="18" charset="0"/>
              </a:rPr>
              <a:t> Gölcük ve Yeniköy Fabrikaları, Eskişehir’deki Eskişehir Fabrikası, İstanbul’daki Sancaktepe Ar-</a:t>
            </a:r>
            <a:r>
              <a:rPr lang="tr-TR" altLang="zh-CN" sz="2000" dirty="0" err="1">
                <a:solidFill>
                  <a:schemeClr val="bg1"/>
                </a:solidFill>
                <a:latin typeface="+mj-lt"/>
                <a:ea typeface="Times New Roman"/>
                <a:cs typeface="Times New Roman" panose="02020603050405020304" pitchFamily="18" charset="0"/>
              </a:rPr>
              <a:t>Ge</a:t>
            </a:r>
            <a:r>
              <a:rPr lang="tr-TR" altLang="zh-CN" sz="2000" dirty="0">
                <a:solidFill>
                  <a:schemeClr val="bg1"/>
                </a:solidFill>
                <a:latin typeface="+mj-lt"/>
                <a:ea typeface="Times New Roman"/>
                <a:cs typeface="Times New Roman" panose="02020603050405020304" pitchFamily="18" charset="0"/>
              </a:rPr>
              <a:t> Merkezi ve Yedek Parça Deposu ile 3 ana merkezde faaliyet gösteren Ford Otosan, 12.500’ü aşkın kişiye istihdam sağlamaktadır. Ford Otosan, Borsa İstanbul’ </a:t>
            </a:r>
            <a:r>
              <a:rPr lang="tr-TR" altLang="zh-CN" sz="2000" dirty="0" err="1">
                <a:solidFill>
                  <a:schemeClr val="bg1"/>
                </a:solidFill>
                <a:latin typeface="+mj-lt"/>
                <a:ea typeface="Times New Roman"/>
                <a:cs typeface="Times New Roman" panose="02020603050405020304" pitchFamily="18" charset="0"/>
              </a:rPr>
              <a:t>daki</a:t>
            </a:r>
            <a:r>
              <a:rPr lang="tr-TR" altLang="zh-CN" sz="2000" dirty="0">
                <a:solidFill>
                  <a:schemeClr val="bg1"/>
                </a:solidFill>
                <a:latin typeface="+mj-lt"/>
                <a:ea typeface="Times New Roman"/>
                <a:cs typeface="Times New Roman" panose="02020603050405020304" pitchFamily="18" charset="0"/>
              </a:rPr>
              <a:t> en değerli otomotiv şirketidir.</a:t>
            </a:r>
          </a:p>
        </p:txBody>
      </p:sp>
      <p:sp>
        <p:nvSpPr>
          <p:cNvPr id="22" name="TextBox 15">
            <a:extLst>
              <a:ext uri="{FF2B5EF4-FFF2-40B4-BE49-F238E27FC236}">
                <a16:creationId xmlns:a16="http://schemas.microsoft.com/office/drawing/2014/main" id="{CD0267EF-C4B9-5038-A595-2FF77FC5E1EF}"/>
              </a:ext>
            </a:extLst>
          </p:cNvPr>
          <p:cNvSpPr txBox="1"/>
          <p:nvPr/>
        </p:nvSpPr>
        <p:spPr>
          <a:xfrm>
            <a:off x="530369" y="5235652"/>
            <a:ext cx="5141769" cy="61555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TEKNOLOJİ TEDARİKÇİSİ</a:t>
            </a:r>
            <a:endParaRPr lang="en-US" altLang="zh-CN" sz="4000" b="1" dirty="0">
              <a:solidFill>
                <a:srgbClr val="3BEBE6"/>
              </a:solidFill>
              <a:latin typeface="+mj-lt"/>
              <a:ea typeface="Times New Roman"/>
              <a:cs typeface="Times New Roman" panose="02020603050405020304" pitchFamily="18" charset="0"/>
            </a:endParaRPr>
          </a:p>
        </p:txBody>
      </p:sp>
      <p:sp>
        <p:nvSpPr>
          <p:cNvPr id="23" name="TextBox 15">
            <a:extLst>
              <a:ext uri="{FF2B5EF4-FFF2-40B4-BE49-F238E27FC236}">
                <a16:creationId xmlns:a16="http://schemas.microsoft.com/office/drawing/2014/main" id="{128C8A35-D71D-A55B-0424-F8CD25D7C438}"/>
              </a:ext>
            </a:extLst>
          </p:cNvPr>
          <p:cNvSpPr txBox="1"/>
          <p:nvPr/>
        </p:nvSpPr>
        <p:spPr>
          <a:xfrm>
            <a:off x="530369" y="5993556"/>
            <a:ext cx="1711182"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3600" b="1" dirty="0">
                <a:solidFill>
                  <a:schemeClr val="bg1"/>
                </a:solidFill>
                <a:latin typeface="+mj-lt"/>
                <a:ea typeface="Times New Roman"/>
                <a:cs typeface="Times New Roman" panose="02020603050405020304" pitchFamily="18" charset="0"/>
              </a:rPr>
              <a:t>KİMOLA</a:t>
            </a:r>
            <a:endParaRPr lang="en-US" altLang="zh-CN" sz="3600" b="1" dirty="0">
              <a:solidFill>
                <a:schemeClr val="bg1"/>
              </a:solidFill>
              <a:latin typeface="+mj-lt"/>
              <a:ea typeface="Times New Roman"/>
              <a:cs typeface="Times New Roman" panose="02020603050405020304" pitchFamily="18" charset="0"/>
            </a:endParaRPr>
          </a:p>
        </p:txBody>
      </p:sp>
      <p:sp>
        <p:nvSpPr>
          <p:cNvPr id="24" name="TextBox 15">
            <a:extLst>
              <a:ext uri="{FF2B5EF4-FFF2-40B4-BE49-F238E27FC236}">
                <a16:creationId xmlns:a16="http://schemas.microsoft.com/office/drawing/2014/main" id="{2EF4BC26-2010-3D9A-37FB-A5FEA5C2AB7D}"/>
              </a:ext>
            </a:extLst>
          </p:cNvPr>
          <p:cNvSpPr txBox="1"/>
          <p:nvPr/>
        </p:nvSpPr>
        <p:spPr>
          <a:xfrm>
            <a:off x="524019" y="6688506"/>
            <a:ext cx="17325832" cy="1538883"/>
          </a:xfrm>
          <a:prstGeom prst="rect">
            <a:avLst/>
          </a:prstGeom>
          <a:noFill/>
        </p:spPr>
        <p:txBody>
          <a:bodyPr wrap="square" lIns="0" tIns="0" rIns="0" bIns="0" rtlCol="0">
            <a:spAutoFit/>
          </a:bodyPr>
          <a:lstStyle/>
          <a:p>
            <a:pPr marL="0">
              <a:lnSpc>
                <a:spcPct val="100000"/>
              </a:lnSpc>
            </a:pPr>
            <a:r>
              <a:rPr lang="tr-TR" altLang="zh-CN" sz="2000" dirty="0" err="1">
                <a:solidFill>
                  <a:schemeClr val="bg1"/>
                </a:solidFill>
                <a:latin typeface="+mj-lt"/>
                <a:ea typeface="Times New Roman"/>
                <a:cs typeface="Times New Roman" panose="02020603050405020304" pitchFamily="18" charset="0"/>
              </a:rPr>
              <a:t>Kimola</a:t>
            </a:r>
            <a:r>
              <a:rPr lang="tr-TR" altLang="zh-CN" sz="2000" dirty="0">
                <a:solidFill>
                  <a:schemeClr val="bg1"/>
                </a:solidFill>
                <a:latin typeface="+mj-lt"/>
                <a:ea typeface="Times New Roman"/>
                <a:cs typeface="Times New Roman" panose="02020603050405020304" pitchFamily="18" charset="0"/>
              </a:rPr>
              <a:t>, 2014 yılında, Türkiye'den ticarileşmek üzere Microsoft'un 5 şirketten biri olarak seçtiği ve Ankara Microsoft </a:t>
            </a:r>
            <a:r>
              <a:rPr lang="tr-TR" altLang="zh-CN" sz="2000" dirty="0" err="1">
                <a:solidFill>
                  <a:schemeClr val="bg1"/>
                </a:solidFill>
                <a:latin typeface="+mj-lt"/>
                <a:ea typeface="Times New Roman"/>
                <a:cs typeface="Times New Roman" panose="02020603050405020304" pitchFamily="18" charset="0"/>
              </a:rPr>
              <a:t>Inovasyon</a:t>
            </a:r>
            <a:r>
              <a:rPr lang="tr-TR" altLang="zh-CN" sz="2000" dirty="0">
                <a:solidFill>
                  <a:schemeClr val="bg1"/>
                </a:solidFill>
                <a:latin typeface="+mj-lt"/>
                <a:ea typeface="Times New Roman"/>
                <a:cs typeface="Times New Roman" panose="02020603050405020304" pitchFamily="18" charset="0"/>
              </a:rPr>
              <a:t> Merkezi'nde kurulan bir veri analitiği şirketidir. 2014 yılında bu yana metin verisi işleme ve </a:t>
            </a:r>
            <a:r>
              <a:rPr lang="tr-TR" altLang="zh-CN" sz="2000" dirty="0" err="1">
                <a:solidFill>
                  <a:schemeClr val="bg1"/>
                </a:solidFill>
                <a:latin typeface="+mj-lt"/>
                <a:ea typeface="Times New Roman"/>
                <a:cs typeface="Times New Roman" panose="02020603050405020304" pitchFamily="18" charset="0"/>
              </a:rPr>
              <a:t>sosysal</a:t>
            </a:r>
            <a:r>
              <a:rPr lang="tr-TR" altLang="zh-CN" sz="2000" dirty="0">
                <a:solidFill>
                  <a:schemeClr val="bg1"/>
                </a:solidFill>
                <a:latin typeface="+mj-lt"/>
                <a:ea typeface="Times New Roman"/>
                <a:cs typeface="Times New Roman" panose="02020603050405020304" pitchFamily="18" charset="0"/>
              </a:rPr>
              <a:t> medya analitiği alanında, kurumsal şirketlere, tüketici içgörüleri üretmek üzerine çalışmaktadır. Şirketin Ankara ve San Francisco olmak üzere 2 ana merkezi bulunmaktadır. 2018 yılında ABD'nin en bilinen </a:t>
            </a:r>
            <a:r>
              <a:rPr lang="tr-TR" altLang="zh-CN" sz="2000" dirty="0" err="1">
                <a:solidFill>
                  <a:schemeClr val="bg1"/>
                </a:solidFill>
                <a:latin typeface="+mj-lt"/>
                <a:ea typeface="Times New Roman"/>
                <a:cs typeface="Times New Roman" panose="02020603050405020304" pitchFamily="18" charset="0"/>
              </a:rPr>
              <a:t>VC'lerinden</a:t>
            </a:r>
            <a:r>
              <a:rPr lang="tr-TR" altLang="zh-CN" sz="2000" dirty="0">
                <a:solidFill>
                  <a:schemeClr val="bg1"/>
                </a:solidFill>
                <a:latin typeface="+mj-lt"/>
                <a:ea typeface="Times New Roman"/>
                <a:cs typeface="Times New Roman" panose="02020603050405020304" pitchFamily="18" charset="0"/>
              </a:rPr>
              <a:t> 500 </a:t>
            </a:r>
            <a:r>
              <a:rPr lang="tr-TR" altLang="zh-CN" sz="2000" dirty="0" err="1">
                <a:solidFill>
                  <a:schemeClr val="bg1"/>
                </a:solidFill>
                <a:latin typeface="+mj-lt"/>
                <a:ea typeface="Times New Roman"/>
                <a:cs typeface="Times New Roman" panose="02020603050405020304" pitchFamily="18" charset="0"/>
              </a:rPr>
              <a:t>Startups'tan</a:t>
            </a:r>
            <a:r>
              <a:rPr lang="tr-TR" altLang="zh-CN" sz="2000" dirty="0">
                <a:solidFill>
                  <a:schemeClr val="bg1"/>
                </a:solidFill>
                <a:latin typeface="+mj-lt"/>
                <a:ea typeface="Times New Roman"/>
                <a:cs typeface="Times New Roman" panose="02020603050405020304" pitchFamily="18" charset="0"/>
              </a:rPr>
              <a:t> ve Türkiye'de </a:t>
            </a:r>
            <a:r>
              <a:rPr lang="tr-TR" altLang="zh-CN" sz="2000" dirty="0" err="1">
                <a:solidFill>
                  <a:schemeClr val="bg1"/>
                </a:solidFill>
                <a:latin typeface="+mj-lt"/>
                <a:ea typeface="Times New Roman"/>
                <a:cs typeface="Times New Roman" panose="02020603050405020304" pitchFamily="18" charset="0"/>
              </a:rPr>
              <a:t>Startershub'dan</a:t>
            </a:r>
            <a:r>
              <a:rPr lang="tr-TR" altLang="zh-CN" sz="2000" dirty="0">
                <a:solidFill>
                  <a:schemeClr val="bg1"/>
                </a:solidFill>
                <a:latin typeface="+mj-lt"/>
                <a:ea typeface="Times New Roman"/>
                <a:cs typeface="Times New Roman" panose="02020603050405020304" pitchFamily="18" charset="0"/>
              </a:rPr>
              <a:t>, globalleşmek üzere yatırım almıştır. 10 ülkede ve 8 farklı dilde çalışabilen metin işleme teknolojisi ile Nike, Pfizer, Japan </a:t>
            </a:r>
            <a:r>
              <a:rPr lang="tr-TR" altLang="zh-CN" sz="2000" dirty="0" err="1">
                <a:solidFill>
                  <a:schemeClr val="bg1"/>
                </a:solidFill>
                <a:latin typeface="+mj-lt"/>
                <a:ea typeface="Times New Roman"/>
                <a:cs typeface="Times New Roman" panose="02020603050405020304" pitchFamily="18" charset="0"/>
              </a:rPr>
              <a:t>Tobacco</a:t>
            </a:r>
            <a:r>
              <a:rPr lang="tr-TR" altLang="zh-CN" sz="2000" dirty="0">
                <a:solidFill>
                  <a:schemeClr val="bg1"/>
                </a:solidFill>
                <a:latin typeface="+mj-lt"/>
                <a:ea typeface="Times New Roman"/>
                <a:cs typeface="Times New Roman" panose="02020603050405020304" pitchFamily="18" charset="0"/>
              </a:rPr>
              <a:t> International, </a:t>
            </a:r>
            <a:r>
              <a:rPr lang="tr-TR" altLang="zh-CN" sz="2000" dirty="0" err="1">
                <a:solidFill>
                  <a:schemeClr val="bg1"/>
                </a:solidFill>
                <a:latin typeface="+mj-lt"/>
                <a:ea typeface="Times New Roman"/>
                <a:cs typeface="Times New Roman" panose="02020603050405020304" pitchFamily="18" charset="0"/>
              </a:rPr>
              <a:t>Ipsos</a:t>
            </a:r>
            <a:r>
              <a:rPr lang="tr-TR" altLang="zh-CN" sz="2000" dirty="0">
                <a:solidFill>
                  <a:schemeClr val="bg1"/>
                </a:solidFill>
                <a:latin typeface="+mj-lt"/>
                <a:ea typeface="Times New Roman"/>
                <a:cs typeface="Times New Roman" panose="02020603050405020304" pitchFamily="18" charset="0"/>
              </a:rPr>
              <a:t> gibi global şirketlerin yanında, Eczacıbaşı Holding, </a:t>
            </a:r>
            <a:r>
              <a:rPr lang="tr-TR" altLang="zh-CN" sz="2000" dirty="0" err="1">
                <a:solidFill>
                  <a:schemeClr val="bg1"/>
                </a:solidFill>
                <a:latin typeface="+mj-lt"/>
                <a:ea typeface="Times New Roman"/>
                <a:cs typeface="Times New Roman" panose="02020603050405020304" pitchFamily="18" charset="0"/>
              </a:rPr>
              <a:t>UniBaby</a:t>
            </a:r>
            <a:r>
              <a:rPr lang="tr-TR" altLang="zh-CN" sz="2000" dirty="0">
                <a:solidFill>
                  <a:schemeClr val="bg1"/>
                </a:solidFill>
                <a:latin typeface="+mj-lt"/>
                <a:ea typeface="Times New Roman"/>
                <a:cs typeface="Times New Roman" panose="02020603050405020304" pitchFamily="18" charset="0"/>
              </a:rPr>
              <a:t>, Galatasaray gibi lokal şirketlerin de çözüm ortağıdır.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 name="Picture 20"/>
          <p:cNvPicPr>
            <a:picLocks noChangeAspect="1"/>
          </p:cNvPicPr>
          <p:nvPr/>
        </p:nvPicPr>
        <p:blipFill>
          <a:blip r:embed="rId2"/>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3"/>
          <a:stretch>
            <a:fillRect/>
          </a:stretch>
        </p:blipFill>
        <p:spPr>
          <a:xfrm>
            <a:off x="0" y="0"/>
            <a:ext cx="5676900" cy="3901440"/>
          </a:xfrm>
          <a:prstGeom prst="rect">
            <a:avLst/>
          </a:prstGeom>
        </p:spPr>
      </p:pic>
      <p:pic>
        <p:nvPicPr>
          <p:cNvPr id="22" name="Picture 22"/>
          <p:cNvPicPr>
            <a:picLocks noChangeAspect="1"/>
          </p:cNvPicPr>
          <p:nvPr/>
        </p:nvPicPr>
        <p:blipFill>
          <a:blip r:embed="rId4"/>
          <a:stretch>
            <a:fillRect/>
          </a:stretch>
        </p:blipFill>
        <p:spPr>
          <a:xfrm>
            <a:off x="12595860" y="0"/>
            <a:ext cx="5692140" cy="3901440"/>
          </a:xfrm>
          <a:prstGeom prst="rect">
            <a:avLst/>
          </a:prstGeom>
        </p:spPr>
      </p:pic>
      <p:sp>
        <p:nvSpPr>
          <p:cNvPr id="2" name="TextBox 15">
            <a:extLst>
              <a:ext uri="{FF2B5EF4-FFF2-40B4-BE49-F238E27FC236}">
                <a16:creationId xmlns:a16="http://schemas.microsoft.com/office/drawing/2014/main" id="{CA359ED4-1F4C-6AE4-A934-EB3CDFDB6D59}"/>
              </a:ext>
            </a:extLst>
          </p:cNvPr>
          <p:cNvSpPr txBox="1"/>
          <p:nvPr/>
        </p:nvSpPr>
        <p:spPr>
          <a:xfrm>
            <a:off x="7949026" y="1054536"/>
            <a:ext cx="2374707" cy="923330"/>
          </a:xfrm>
          <a:prstGeom prst="rect">
            <a:avLst/>
          </a:prstGeom>
          <a:noFill/>
        </p:spPr>
        <p:txBody>
          <a:bodyPr wrap="square" lIns="0" tIns="0" rIns="0" bIns="0" rtlCol="0">
            <a:spAutoFit/>
          </a:bodyPr>
          <a:lstStyle/>
          <a:p>
            <a:pPr marL="0">
              <a:lnSpc>
                <a:spcPct val="100000"/>
              </a:lnSpc>
            </a:pPr>
            <a:r>
              <a:rPr lang="tr-TR" altLang="zh-CN" sz="6000" b="1" dirty="0">
                <a:solidFill>
                  <a:srgbClr val="3BEBE6"/>
                </a:solidFill>
                <a:latin typeface="+mj-lt"/>
                <a:ea typeface="Times New Roman"/>
                <a:cs typeface="Times New Roman" panose="02020603050405020304" pitchFamily="18" charset="0"/>
              </a:rPr>
              <a:t>ÇAĞRI</a:t>
            </a:r>
            <a:endParaRPr lang="en-US" altLang="zh-CN" sz="6000" b="1" dirty="0">
              <a:solidFill>
                <a:srgbClr val="3BEBE6"/>
              </a:solidFill>
              <a:latin typeface="+mj-lt"/>
              <a:ea typeface="Times New Roman"/>
              <a:cs typeface="Times New Roman" panose="02020603050405020304" pitchFamily="18" charset="0"/>
            </a:endParaRPr>
          </a:p>
        </p:txBody>
      </p:sp>
      <p:sp>
        <p:nvSpPr>
          <p:cNvPr id="3" name="TextBox 15">
            <a:extLst>
              <a:ext uri="{FF2B5EF4-FFF2-40B4-BE49-F238E27FC236}">
                <a16:creationId xmlns:a16="http://schemas.microsoft.com/office/drawing/2014/main" id="{B6AD7341-0C56-B45B-48E5-ABD5424BEE93}"/>
              </a:ext>
            </a:extLst>
          </p:cNvPr>
          <p:cNvSpPr txBox="1"/>
          <p:nvPr/>
        </p:nvSpPr>
        <p:spPr>
          <a:xfrm>
            <a:off x="983050" y="3340589"/>
            <a:ext cx="7117963" cy="61555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Arial" panose="020B0604020202020204" pitchFamily="34" charset="0"/>
              </a:rPr>
              <a:t>SOSYAL MEDYA METİN ANALİTİĞİ</a:t>
            </a:r>
            <a:endParaRPr lang="en-US" altLang="zh-CN" sz="4000" b="1" dirty="0">
              <a:solidFill>
                <a:srgbClr val="3BEBE6"/>
              </a:solidFill>
              <a:latin typeface="+mj-lt"/>
              <a:ea typeface="Times New Roman"/>
              <a:cs typeface="Arial" panose="020B0604020202020204" pitchFamily="34" charset="0"/>
            </a:endParaRPr>
          </a:p>
        </p:txBody>
      </p:sp>
      <p:sp>
        <p:nvSpPr>
          <p:cNvPr id="6" name="TextBox 15">
            <a:extLst>
              <a:ext uri="{FF2B5EF4-FFF2-40B4-BE49-F238E27FC236}">
                <a16:creationId xmlns:a16="http://schemas.microsoft.com/office/drawing/2014/main" id="{60A51E38-BCB0-0ADE-432A-485EA431DEED}"/>
              </a:ext>
            </a:extLst>
          </p:cNvPr>
          <p:cNvSpPr txBox="1"/>
          <p:nvPr/>
        </p:nvSpPr>
        <p:spPr>
          <a:xfrm>
            <a:off x="983051" y="4154852"/>
            <a:ext cx="5946387" cy="615553"/>
          </a:xfrm>
          <a:prstGeom prst="rect">
            <a:avLst/>
          </a:prstGeom>
          <a:noFill/>
          <a:ln>
            <a:solidFill>
              <a:schemeClr val="bg1"/>
            </a:solidFill>
          </a:ln>
        </p:spPr>
        <p:txBody>
          <a:bodyPr wrap="square" lIns="0" tIns="0" rIns="0" bIns="0" rtlCol="0">
            <a:spAutoFit/>
          </a:bodyPr>
          <a:lstStyle/>
          <a:p>
            <a:pPr marL="0">
              <a:lnSpc>
                <a:spcPct val="100000"/>
              </a:lnSpc>
            </a:pPr>
            <a:r>
              <a:rPr lang="tr-TR" altLang="zh-CN" sz="4000" b="1" dirty="0">
                <a:solidFill>
                  <a:schemeClr val="bg1"/>
                </a:solidFill>
                <a:latin typeface="+mj-lt"/>
                <a:ea typeface="Times New Roman"/>
                <a:cs typeface="Arial" panose="020B0604020202020204" pitchFamily="34" charset="0"/>
              </a:rPr>
              <a:t>FORD OTOSAN| OTOMOTİV</a:t>
            </a:r>
            <a:endParaRPr lang="en-US" altLang="zh-CN" sz="4000" b="1" dirty="0">
              <a:solidFill>
                <a:schemeClr val="bg1"/>
              </a:solidFill>
              <a:latin typeface="+mj-lt"/>
              <a:ea typeface="Times New Roman"/>
              <a:cs typeface="Arial" panose="020B0604020202020204" pitchFamily="34" charset="0"/>
            </a:endParaRPr>
          </a:p>
        </p:txBody>
      </p:sp>
      <p:sp>
        <p:nvSpPr>
          <p:cNvPr id="7" name="TextBox 15">
            <a:extLst>
              <a:ext uri="{FF2B5EF4-FFF2-40B4-BE49-F238E27FC236}">
                <a16:creationId xmlns:a16="http://schemas.microsoft.com/office/drawing/2014/main" id="{D9920CB9-52EE-1FC6-E354-0A744F13C338}"/>
              </a:ext>
            </a:extLst>
          </p:cNvPr>
          <p:cNvSpPr txBox="1"/>
          <p:nvPr/>
        </p:nvSpPr>
        <p:spPr>
          <a:xfrm>
            <a:off x="983051" y="4901043"/>
            <a:ext cx="1502976" cy="61555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Arial" panose="020B0604020202020204" pitchFamily="34" charset="0"/>
              </a:rPr>
              <a:t>TANIM</a:t>
            </a:r>
            <a:endParaRPr lang="en-US" altLang="zh-CN" sz="4000" b="1" dirty="0">
              <a:solidFill>
                <a:srgbClr val="3BEBE6"/>
              </a:solidFill>
              <a:latin typeface="+mj-lt"/>
              <a:ea typeface="Times New Roman"/>
              <a:cs typeface="Arial" panose="020B0604020202020204" pitchFamily="34"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983050" y="5716428"/>
            <a:ext cx="16321900" cy="1107996"/>
          </a:xfrm>
          <a:prstGeom prst="rect">
            <a:avLst/>
          </a:prstGeom>
          <a:noFill/>
        </p:spPr>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Arial" panose="020B0604020202020204" pitchFamily="34" charset="0"/>
              </a:rPr>
              <a:t>Farklı sosyal medya ortamlarında, şirketimiz ile ilgili olarak yayınlanmış paylaşımların belirlenerek, bu paylaşımların detaylı analizinin yapılması ve metin sınıflandırmalarına yönelik olarak farklı senaryolar için yapay zeka modellerinin oluşturulması, detaylı analiz ve model çıktılarının ilgili sistemler ile entegrasyonunun sağlanması.</a:t>
            </a:r>
            <a:endParaRPr lang="en-US" altLang="zh-CN" sz="2400" dirty="0">
              <a:solidFill>
                <a:schemeClr val="bg1"/>
              </a:solidFill>
              <a:latin typeface="+mj-lt"/>
              <a:ea typeface="Times New Roman"/>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1" y="-7618"/>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2"/>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3"/>
          <a:stretch>
            <a:fillRect/>
          </a:stretch>
        </p:blipFill>
        <p:spPr>
          <a:xfrm>
            <a:off x="0" y="0"/>
            <a:ext cx="5676900" cy="3901440"/>
          </a:xfrm>
          <a:prstGeom prst="rect">
            <a:avLst/>
          </a:prstGeom>
        </p:spPr>
      </p:pic>
      <p:pic>
        <p:nvPicPr>
          <p:cNvPr id="22" name="Picture 22"/>
          <p:cNvPicPr>
            <a:picLocks noChangeAspect="1"/>
          </p:cNvPicPr>
          <p:nvPr/>
        </p:nvPicPr>
        <p:blipFill>
          <a:blip r:embed="rId4"/>
          <a:stretch>
            <a:fillRect/>
          </a:stretch>
        </p:blipFill>
        <p:spPr>
          <a:xfrm>
            <a:off x="12595860" y="0"/>
            <a:ext cx="5692140" cy="3901440"/>
          </a:xfrm>
          <a:prstGeom prst="rect">
            <a:avLst/>
          </a:prstGeom>
        </p:spPr>
      </p:pic>
      <p:sp>
        <p:nvSpPr>
          <p:cNvPr id="7" name="TextBox 15">
            <a:extLst>
              <a:ext uri="{FF2B5EF4-FFF2-40B4-BE49-F238E27FC236}">
                <a16:creationId xmlns:a16="http://schemas.microsoft.com/office/drawing/2014/main" id="{D9920CB9-52EE-1FC6-E354-0A744F13C338}"/>
              </a:ext>
            </a:extLst>
          </p:cNvPr>
          <p:cNvSpPr txBox="1"/>
          <p:nvPr/>
        </p:nvSpPr>
        <p:spPr>
          <a:xfrm>
            <a:off x="983051" y="3355061"/>
            <a:ext cx="1931600"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BEKLENTİ</a:t>
            </a:r>
            <a:endParaRPr lang="en-US" altLang="zh-CN" sz="36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983050" y="4126349"/>
            <a:ext cx="7618025" cy="3323987"/>
          </a:xfrm>
          <a:prstGeom prst="rect">
            <a:avLst/>
          </a:prstGeom>
          <a:noFill/>
          <a:ln>
            <a:solidFill>
              <a:schemeClr val="bg1"/>
            </a:solidFill>
          </a:ln>
        </p:spPr>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Farklı sosyal medya ortamlarından elde edilecek şirketimize ait paylaşımların farklı metin analitiği metotları (NLP) ile işlenmesi, incelenmesi ve modellenmesi (Sınıflandırma Modellerinin hazırlanması).</a:t>
            </a:r>
          </a:p>
          <a:p>
            <a:pPr>
              <a:lnSpc>
                <a:spcPct val="100000"/>
              </a:lnSpc>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Metin analizi sonucunda elde edilecek çıktıların, iş birimlerinin, müşteri memnuniyeti ve araç yaşam döngüsü açısından planlayacakları senaryolarda kullanılabilir duruma getirilmesi.</a:t>
            </a:r>
            <a:endParaRPr lang="en-US" altLang="zh-CN" sz="2400" dirty="0">
              <a:solidFill>
                <a:schemeClr val="bg1"/>
              </a:solidFill>
              <a:latin typeface="+mj-lt"/>
              <a:ea typeface="Times New Roman"/>
              <a:cs typeface="Times New Roman" panose="02020603050405020304" pitchFamily="18" charset="0"/>
            </a:endParaRPr>
          </a:p>
        </p:txBody>
      </p:sp>
      <p:sp>
        <p:nvSpPr>
          <p:cNvPr id="4" name="TextBox 15">
            <a:extLst>
              <a:ext uri="{FF2B5EF4-FFF2-40B4-BE49-F238E27FC236}">
                <a16:creationId xmlns:a16="http://schemas.microsoft.com/office/drawing/2014/main" id="{871D8B18-4071-7820-0477-6F550412E0C4}"/>
              </a:ext>
            </a:extLst>
          </p:cNvPr>
          <p:cNvSpPr txBox="1"/>
          <p:nvPr/>
        </p:nvSpPr>
        <p:spPr>
          <a:xfrm>
            <a:off x="9518437" y="3355061"/>
            <a:ext cx="4723343"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TEDARİKÇİ ÖZELLİKLERİ</a:t>
            </a:r>
            <a:endParaRPr lang="en-US" altLang="zh-CN" sz="3600" b="1" dirty="0">
              <a:solidFill>
                <a:srgbClr val="3BEBE6"/>
              </a:solidFill>
              <a:latin typeface="+mj-lt"/>
              <a:ea typeface="Times New Roman"/>
              <a:cs typeface="Times New Roman" panose="02020603050405020304" pitchFamily="18" charset="0"/>
            </a:endParaRPr>
          </a:p>
        </p:txBody>
      </p:sp>
      <p:sp>
        <p:nvSpPr>
          <p:cNvPr id="5" name="TextBox 15">
            <a:extLst>
              <a:ext uri="{FF2B5EF4-FFF2-40B4-BE49-F238E27FC236}">
                <a16:creationId xmlns:a16="http://schemas.microsoft.com/office/drawing/2014/main" id="{319B2FDC-FB15-D36E-1B5B-42923C4BD768}"/>
              </a:ext>
            </a:extLst>
          </p:cNvPr>
          <p:cNvSpPr txBox="1"/>
          <p:nvPr/>
        </p:nvSpPr>
        <p:spPr>
          <a:xfrm>
            <a:off x="9518438" y="4126349"/>
            <a:ext cx="6569287" cy="2215991"/>
          </a:xfrm>
          <a:prstGeom prst="rect">
            <a:avLst/>
          </a:prstGeom>
          <a:noFill/>
          <a:ln>
            <a:solidFill>
              <a:schemeClr val="bg1"/>
            </a:solidFill>
          </a:ln>
        </p:spPr>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NLP ve farklı metin analitiği algoritmaları ve teknikleri konusunda bilgi ve deneyimi olması beklenmektedir.</a:t>
            </a:r>
          </a:p>
          <a:p>
            <a:pPr>
              <a:lnSpc>
                <a:spcPct val="100000"/>
              </a:lnSpc>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Özellikle Türkçe metin analitiği konusunda yüksek tecrübe ve birikiminin olması gerekmektedir.</a:t>
            </a:r>
            <a:endParaRPr lang="en-US" altLang="zh-CN" sz="2400" dirty="0">
              <a:solidFill>
                <a:schemeClr val="bg1"/>
              </a:solidFill>
              <a:latin typeface="+mj-lt"/>
              <a:ea typeface="Times New Roman"/>
              <a:cs typeface="Times New Roman" panose="02020603050405020304" pitchFamily="18" charset="0"/>
            </a:endParaRPr>
          </a:p>
        </p:txBody>
      </p:sp>
    </p:spTree>
    <p:extLst>
      <p:ext uri="{BB962C8B-B14F-4D97-AF65-F5344CB8AC3E}">
        <p14:creationId xmlns:p14="http://schemas.microsoft.com/office/powerpoint/2010/main" val="423130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1" y="-7618"/>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3"/>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4"/>
          <a:stretch>
            <a:fillRect/>
          </a:stretch>
        </p:blipFill>
        <p:spPr>
          <a:xfrm>
            <a:off x="0" y="0"/>
            <a:ext cx="5676900" cy="3901440"/>
          </a:xfrm>
          <a:prstGeom prst="rect">
            <a:avLst/>
          </a:prstGeom>
        </p:spPr>
      </p:pic>
      <p:pic>
        <p:nvPicPr>
          <p:cNvPr id="22" name="Picture 22"/>
          <p:cNvPicPr>
            <a:picLocks noChangeAspect="1"/>
          </p:cNvPicPr>
          <p:nvPr/>
        </p:nvPicPr>
        <p:blipFill>
          <a:blip r:embed="rId5"/>
          <a:stretch>
            <a:fillRect/>
          </a:stretch>
        </p:blipFill>
        <p:spPr>
          <a:xfrm>
            <a:off x="12595860" y="0"/>
            <a:ext cx="5692140" cy="3901440"/>
          </a:xfrm>
          <a:prstGeom prst="rect">
            <a:avLst/>
          </a:prstGeom>
        </p:spPr>
      </p:pic>
      <p:sp>
        <p:nvSpPr>
          <p:cNvPr id="2" name="TextBox 15">
            <a:extLst>
              <a:ext uri="{FF2B5EF4-FFF2-40B4-BE49-F238E27FC236}">
                <a16:creationId xmlns:a16="http://schemas.microsoft.com/office/drawing/2014/main" id="{CA359ED4-1F4C-6AE4-A934-EB3CDFDB6D59}"/>
              </a:ext>
            </a:extLst>
          </p:cNvPr>
          <p:cNvSpPr txBox="1"/>
          <p:nvPr/>
        </p:nvSpPr>
        <p:spPr>
          <a:xfrm>
            <a:off x="6713112" y="1119723"/>
            <a:ext cx="4846533"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ÇÖZÜM DOSYASI</a:t>
            </a:r>
            <a:endParaRPr lang="en-US" altLang="zh-CN" sz="5400" b="1" dirty="0">
              <a:solidFill>
                <a:srgbClr val="3BEBE6"/>
              </a:solidFill>
              <a:latin typeface="+mj-lt"/>
              <a:ea typeface="Times New Roman"/>
              <a:cs typeface="Times New Roman" panose="02020603050405020304" pitchFamily="18" charset="0"/>
            </a:endParaRPr>
          </a:p>
        </p:txBody>
      </p:sp>
      <p:sp>
        <p:nvSpPr>
          <p:cNvPr id="3" name="TextBox 15">
            <a:extLst>
              <a:ext uri="{FF2B5EF4-FFF2-40B4-BE49-F238E27FC236}">
                <a16:creationId xmlns:a16="http://schemas.microsoft.com/office/drawing/2014/main" id="{B6AD7341-0C56-B45B-48E5-ABD5424BEE93}"/>
              </a:ext>
            </a:extLst>
          </p:cNvPr>
          <p:cNvSpPr txBox="1"/>
          <p:nvPr/>
        </p:nvSpPr>
        <p:spPr>
          <a:xfrm>
            <a:off x="1338552" y="3364170"/>
            <a:ext cx="6440618"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ÇÖZÜMÜN KONUSU VE HEDEFLERİ</a:t>
            </a:r>
            <a:endParaRPr lang="en-US" altLang="zh-CN" sz="34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1338552" y="4133716"/>
            <a:ext cx="6440618" cy="2954655"/>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Çözümün konusu, metin verisi işleme alanıdır. </a:t>
            </a:r>
          </a:p>
          <a:p>
            <a:pPr>
              <a:lnSpc>
                <a:spcPct val="100000"/>
              </a:lnSpc>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Hedefi, Ford'un pazarlama ve satış ekiplerine, büyük veriden faydalanarak aksiyona dönüştürülebilir tüketici içgörüleri üretmektir. Ortaya çıkarılan içgörülerin, Ford'un 2022 pazarlama kampanyalarında kullanılması hedeflenmektedir.</a:t>
            </a:r>
            <a:endParaRPr lang="en-US" altLang="zh-CN" sz="2400" dirty="0">
              <a:solidFill>
                <a:schemeClr val="bg1"/>
              </a:solidFill>
              <a:latin typeface="+mj-lt"/>
              <a:ea typeface="Times New Roman"/>
              <a:cs typeface="Times New Roman" panose="02020603050405020304" pitchFamily="18" charset="0"/>
            </a:endParaRPr>
          </a:p>
        </p:txBody>
      </p:sp>
      <p:sp>
        <p:nvSpPr>
          <p:cNvPr id="5" name="TextBox 15">
            <a:extLst>
              <a:ext uri="{FF2B5EF4-FFF2-40B4-BE49-F238E27FC236}">
                <a16:creationId xmlns:a16="http://schemas.microsoft.com/office/drawing/2014/main" id="{319B2FDC-FB15-D36E-1B5B-42923C4BD768}"/>
              </a:ext>
            </a:extLst>
          </p:cNvPr>
          <p:cNvSpPr txBox="1"/>
          <p:nvPr/>
        </p:nvSpPr>
        <p:spPr>
          <a:xfrm>
            <a:off x="9113911" y="4156099"/>
            <a:ext cx="6930953" cy="369332"/>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Büyük Veri &amp; Analizleri - Yapay Zeka &amp; Akıllı Sistemler</a:t>
            </a:r>
            <a:endParaRPr lang="en-US" altLang="zh-CN" sz="2400" dirty="0">
              <a:solidFill>
                <a:schemeClr val="bg1"/>
              </a:solidFill>
              <a:latin typeface="+mj-lt"/>
              <a:ea typeface="Times New Roman"/>
              <a:cs typeface="Times New Roman" panose="02020603050405020304" pitchFamily="18" charset="0"/>
            </a:endParaRPr>
          </a:p>
        </p:txBody>
      </p:sp>
      <p:sp>
        <p:nvSpPr>
          <p:cNvPr id="9" name="TextBox 15">
            <a:extLst>
              <a:ext uri="{FF2B5EF4-FFF2-40B4-BE49-F238E27FC236}">
                <a16:creationId xmlns:a16="http://schemas.microsoft.com/office/drawing/2014/main" id="{6C2B2671-4AE5-61D3-D035-82F65EB51386}"/>
              </a:ext>
            </a:extLst>
          </p:cNvPr>
          <p:cNvSpPr txBox="1"/>
          <p:nvPr/>
        </p:nvSpPr>
        <p:spPr>
          <a:xfrm>
            <a:off x="9117722" y="3364170"/>
            <a:ext cx="6927141"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DİJİTAL DÖNÜŞÜM TEKNOLOJİ ALANI</a:t>
            </a:r>
            <a:endParaRPr lang="en-US" altLang="zh-CN" sz="3400" b="1" dirty="0">
              <a:solidFill>
                <a:srgbClr val="3BEBE6"/>
              </a:solidFill>
              <a:latin typeface="+mj-lt"/>
              <a:ea typeface="Times New Roman"/>
              <a:cs typeface="Times New Roman" panose="02020603050405020304" pitchFamily="18" charset="0"/>
            </a:endParaRPr>
          </a:p>
        </p:txBody>
      </p:sp>
      <p:sp>
        <p:nvSpPr>
          <p:cNvPr id="10" name="TextBox 15">
            <a:extLst>
              <a:ext uri="{FF2B5EF4-FFF2-40B4-BE49-F238E27FC236}">
                <a16:creationId xmlns:a16="http://schemas.microsoft.com/office/drawing/2014/main" id="{53F285E0-DA7E-B0FD-FAED-F09213269F10}"/>
              </a:ext>
            </a:extLst>
          </p:cNvPr>
          <p:cNvSpPr txBox="1"/>
          <p:nvPr/>
        </p:nvSpPr>
        <p:spPr>
          <a:xfrm>
            <a:off x="9117722" y="5650111"/>
            <a:ext cx="6927142"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ÖN GÖRÜLEN GERÇEKLEŞMESİ SÜRESİ</a:t>
            </a:r>
            <a:endParaRPr lang="en-US" altLang="zh-CN" sz="3400" b="1" dirty="0">
              <a:solidFill>
                <a:srgbClr val="3BEBE6"/>
              </a:solidFill>
              <a:latin typeface="+mj-lt"/>
              <a:ea typeface="Times New Roman"/>
              <a:cs typeface="Times New Roman" panose="02020603050405020304" pitchFamily="18" charset="0"/>
            </a:endParaRPr>
          </a:p>
        </p:txBody>
      </p:sp>
      <p:sp>
        <p:nvSpPr>
          <p:cNvPr id="11" name="TextBox 15">
            <a:extLst>
              <a:ext uri="{FF2B5EF4-FFF2-40B4-BE49-F238E27FC236}">
                <a16:creationId xmlns:a16="http://schemas.microsoft.com/office/drawing/2014/main" id="{81C00322-F791-A130-C21E-86053E51D648}"/>
              </a:ext>
            </a:extLst>
          </p:cNvPr>
          <p:cNvSpPr txBox="1"/>
          <p:nvPr/>
        </p:nvSpPr>
        <p:spPr>
          <a:xfrm>
            <a:off x="9117722" y="6657484"/>
            <a:ext cx="1391110" cy="369332"/>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1 - 6Ay</a:t>
            </a:r>
          </a:p>
        </p:txBody>
      </p:sp>
    </p:spTree>
    <p:extLst>
      <p:ext uri="{BB962C8B-B14F-4D97-AF65-F5344CB8AC3E}">
        <p14:creationId xmlns:p14="http://schemas.microsoft.com/office/powerpoint/2010/main" val="5397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2" y="-7618"/>
            <a:ext cx="18295621" cy="1029461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3"/>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4"/>
          <a:stretch>
            <a:fillRect/>
          </a:stretch>
        </p:blipFill>
        <p:spPr>
          <a:xfrm>
            <a:off x="0" y="0"/>
            <a:ext cx="5676900" cy="3901440"/>
          </a:xfrm>
          <a:prstGeom prst="rect">
            <a:avLst/>
          </a:prstGeom>
        </p:spPr>
      </p:pic>
      <p:pic>
        <p:nvPicPr>
          <p:cNvPr id="22" name="Picture 22"/>
          <p:cNvPicPr>
            <a:picLocks noChangeAspect="1"/>
          </p:cNvPicPr>
          <p:nvPr/>
        </p:nvPicPr>
        <p:blipFill>
          <a:blip r:embed="rId5"/>
          <a:stretch>
            <a:fillRect/>
          </a:stretch>
        </p:blipFill>
        <p:spPr>
          <a:xfrm>
            <a:off x="12595860" y="0"/>
            <a:ext cx="5692140" cy="3901440"/>
          </a:xfrm>
          <a:prstGeom prst="rect">
            <a:avLst/>
          </a:prstGeom>
        </p:spPr>
      </p:pic>
      <p:sp>
        <p:nvSpPr>
          <p:cNvPr id="3" name="TextBox 15">
            <a:extLst>
              <a:ext uri="{FF2B5EF4-FFF2-40B4-BE49-F238E27FC236}">
                <a16:creationId xmlns:a16="http://schemas.microsoft.com/office/drawing/2014/main" id="{B6AD7341-0C56-B45B-48E5-ABD5424BEE93}"/>
              </a:ext>
            </a:extLst>
          </p:cNvPr>
          <p:cNvSpPr txBox="1"/>
          <p:nvPr/>
        </p:nvSpPr>
        <p:spPr>
          <a:xfrm>
            <a:off x="768739" y="3512582"/>
            <a:ext cx="10775562"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PROJENİN ANAHTAR PERFORMANS GÖSTERGELERİ (KPI) </a:t>
            </a:r>
            <a:endParaRPr lang="en-US" altLang="zh-CN" sz="36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768737" y="4473164"/>
            <a:ext cx="15647601" cy="27036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0" tIns="0" rIns="0" bIns="0" rtlCol="0">
            <a:spAutoFit/>
          </a:bodyPr>
          <a:lstStyle/>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Ford ile alakalı metin verilerinin toplanması için Ford'a arayüz sağlanması</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Ford Dünyasına özel duygu analizi yapabilen bir makine öğrenim modeli geliştirilmesi</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Ford Dünyasına özel konu bazlı metin analizi yapabilen bir makine öğrenim modeli geliştirilmesi ve ara yüz entegrasyonu </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Makine öğrenimi modellerinin minimum %80 doğruluk oranı ile çalışması</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Ford'un bütün ilgili ekiplerine final sunumun yapılması</a:t>
            </a:r>
            <a:endParaRPr lang="en-US" altLang="zh-CN" sz="2400" dirty="0">
              <a:solidFill>
                <a:schemeClr val="bg1"/>
              </a:solidFill>
              <a:latin typeface="+mj-lt"/>
              <a:ea typeface="Times New Roman"/>
              <a:cs typeface="Times New Roman" panose="02020603050405020304" pitchFamily="18" charset="0"/>
            </a:endParaRPr>
          </a:p>
        </p:txBody>
      </p:sp>
    </p:spTree>
    <p:extLst>
      <p:ext uri="{BB962C8B-B14F-4D97-AF65-F5344CB8AC3E}">
        <p14:creationId xmlns:p14="http://schemas.microsoft.com/office/powerpoint/2010/main" val="129897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reeform 1">
            <a:extLst>
              <a:ext uri="{FF2B5EF4-FFF2-40B4-BE49-F238E27FC236}">
                <a16:creationId xmlns:a16="http://schemas.microsoft.com/office/drawing/2014/main" id="{30EC1A55-EA20-1636-0A4F-13CC54A9B684}"/>
              </a:ext>
            </a:extLst>
          </p:cNvPr>
          <p:cNvSpPr>
            <a:spLocks noChangeArrowheads="1"/>
          </p:cNvSpPr>
          <p:nvPr/>
        </p:nvSpPr>
        <p:spPr bwMode="auto">
          <a:xfrm>
            <a:off x="0" y="0"/>
            <a:ext cx="18288000" cy="10287000"/>
          </a:xfrm>
          <a:custGeom>
            <a:avLst/>
            <a:gdLst>
              <a:gd name="T0" fmla="*/ 0 w 50802"/>
              <a:gd name="T1" fmla="*/ 0 h 28577"/>
              <a:gd name="T2" fmla="*/ 50801 w 50802"/>
              <a:gd name="T3" fmla="*/ 0 h 28577"/>
              <a:gd name="T4" fmla="*/ 50801 w 50802"/>
              <a:gd name="T5" fmla="*/ 28576 h 28577"/>
              <a:gd name="T6" fmla="*/ 0 w 50802"/>
              <a:gd name="T7" fmla="*/ 28576 h 28577"/>
              <a:gd name="T8" fmla="*/ 0 w 50802"/>
              <a:gd name="T9" fmla="*/ 0 h 28577"/>
            </a:gdLst>
            <a:ahLst/>
            <a:cxnLst>
              <a:cxn ang="0">
                <a:pos x="T0" y="T1"/>
              </a:cxn>
              <a:cxn ang="0">
                <a:pos x="T2" y="T3"/>
              </a:cxn>
              <a:cxn ang="0">
                <a:pos x="T4" y="T5"/>
              </a:cxn>
              <a:cxn ang="0">
                <a:pos x="T6" y="T7"/>
              </a:cxn>
              <a:cxn ang="0">
                <a:pos x="T8" y="T9"/>
              </a:cxn>
            </a:cxnLst>
            <a:rect l="0" t="0" r="r" b="b"/>
            <a:pathLst>
              <a:path w="50802" h="28577">
                <a:moveTo>
                  <a:pt x="0" y="0"/>
                </a:moveTo>
                <a:lnTo>
                  <a:pt x="50801" y="0"/>
                </a:lnTo>
                <a:lnTo>
                  <a:pt x="50801" y="28576"/>
                </a:lnTo>
                <a:lnTo>
                  <a:pt x="0" y="28576"/>
                </a:lnTo>
                <a:lnTo>
                  <a:pt x="0" y="0"/>
                </a:lnTo>
              </a:path>
            </a:pathLst>
          </a:custGeom>
          <a:solidFill>
            <a:srgbClr val="051F24"/>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18" name="Freeform 2">
            <a:extLst>
              <a:ext uri="{FF2B5EF4-FFF2-40B4-BE49-F238E27FC236}">
                <a16:creationId xmlns:a16="http://schemas.microsoft.com/office/drawing/2014/main" id="{1D856D18-D1D1-B9E5-3FAE-1DA5D82BF720}"/>
              </a:ext>
            </a:extLst>
          </p:cNvPr>
          <p:cNvSpPr>
            <a:spLocks noChangeArrowheads="1"/>
          </p:cNvSpPr>
          <p:nvPr/>
        </p:nvSpPr>
        <p:spPr bwMode="auto">
          <a:xfrm>
            <a:off x="0" y="0"/>
            <a:ext cx="18288000" cy="10287000"/>
          </a:xfrm>
          <a:custGeom>
            <a:avLst/>
            <a:gdLst>
              <a:gd name="T0" fmla="*/ 0 w 50802"/>
              <a:gd name="T1" fmla="*/ 0 h 28577"/>
              <a:gd name="T2" fmla="*/ 50801 w 50802"/>
              <a:gd name="T3" fmla="*/ 0 h 28577"/>
              <a:gd name="T4" fmla="*/ 50801 w 50802"/>
              <a:gd name="T5" fmla="*/ 28576 h 28577"/>
              <a:gd name="T6" fmla="*/ 0 w 50802"/>
              <a:gd name="T7" fmla="*/ 28576 h 28577"/>
              <a:gd name="T8" fmla="*/ 0 w 50802"/>
              <a:gd name="T9" fmla="*/ 0 h 28577"/>
            </a:gdLst>
            <a:ahLst/>
            <a:cxnLst>
              <a:cxn ang="0">
                <a:pos x="T0" y="T1"/>
              </a:cxn>
              <a:cxn ang="0">
                <a:pos x="T2" y="T3"/>
              </a:cxn>
              <a:cxn ang="0">
                <a:pos x="T4" y="T5"/>
              </a:cxn>
              <a:cxn ang="0">
                <a:pos x="T6" y="T7"/>
              </a:cxn>
              <a:cxn ang="0">
                <a:pos x="T8" y="T9"/>
              </a:cxn>
            </a:cxnLst>
            <a:rect l="0" t="0" r="r" b="b"/>
            <a:pathLst>
              <a:path w="50802" h="28577">
                <a:moveTo>
                  <a:pt x="0" y="0"/>
                </a:moveTo>
                <a:lnTo>
                  <a:pt x="50801" y="0"/>
                </a:lnTo>
                <a:lnTo>
                  <a:pt x="50801" y="28576"/>
                </a:lnTo>
                <a:lnTo>
                  <a:pt x="0" y="28576"/>
                </a:lnTo>
                <a:lnTo>
                  <a:pt x="0" y="0"/>
                </a:lnTo>
              </a:path>
            </a:pathLst>
          </a:custGeom>
          <a:solidFill>
            <a:srgbClr val="FEFEFE"/>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19" name="Freeform 3">
            <a:extLst>
              <a:ext uri="{FF2B5EF4-FFF2-40B4-BE49-F238E27FC236}">
                <a16:creationId xmlns:a16="http://schemas.microsoft.com/office/drawing/2014/main" id="{C265693F-B7DE-20A4-FCCD-F275DF90DC15}"/>
              </a:ext>
            </a:extLst>
          </p:cNvPr>
          <p:cNvSpPr>
            <a:spLocks noChangeArrowheads="1"/>
          </p:cNvSpPr>
          <p:nvPr/>
        </p:nvSpPr>
        <p:spPr bwMode="auto">
          <a:xfrm>
            <a:off x="-12700" y="0"/>
            <a:ext cx="18288000" cy="10287000"/>
          </a:xfrm>
          <a:custGeom>
            <a:avLst/>
            <a:gdLst>
              <a:gd name="T0" fmla="*/ 0 w 50802"/>
              <a:gd name="T1" fmla="*/ 0 h 28577"/>
              <a:gd name="T2" fmla="*/ 50801 w 50802"/>
              <a:gd name="T3" fmla="*/ 0 h 28577"/>
              <a:gd name="T4" fmla="*/ 50801 w 50802"/>
              <a:gd name="T5" fmla="*/ 28576 h 28577"/>
              <a:gd name="T6" fmla="*/ 0 w 50802"/>
              <a:gd name="T7" fmla="*/ 28576 h 28577"/>
              <a:gd name="T8" fmla="*/ 0 w 50802"/>
              <a:gd name="T9" fmla="*/ 0 h 28577"/>
            </a:gdLst>
            <a:ahLst/>
            <a:cxnLst>
              <a:cxn ang="0">
                <a:pos x="T0" y="T1"/>
              </a:cxn>
              <a:cxn ang="0">
                <a:pos x="T2" y="T3"/>
              </a:cxn>
              <a:cxn ang="0">
                <a:pos x="T4" y="T5"/>
              </a:cxn>
              <a:cxn ang="0">
                <a:pos x="T6" y="T7"/>
              </a:cxn>
              <a:cxn ang="0">
                <a:pos x="T8" y="T9"/>
              </a:cxn>
            </a:cxnLst>
            <a:rect l="0" t="0" r="r" b="b"/>
            <a:pathLst>
              <a:path w="50802" h="28577">
                <a:moveTo>
                  <a:pt x="0" y="0"/>
                </a:moveTo>
                <a:lnTo>
                  <a:pt x="50801" y="0"/>
                </a:lnTo>
                <a:lnTo>
                  <a:pt x="50801" y="28576"/>
                </a:lnTo>
                <a:lnTo>
                  <a:pt x="0" y="28576"/>
                </a:lnTo>
                <a:lnTo>
                  <a:pt x="0" y="0"/>
                </a:lnTo>
              </a:path>
            </a:pathLst>
          </a:custGeom>
          <a:solidFill>
            <a:srgbClr val="051F24"/>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pic>
        <p:nvPicPr>
          <p:cNvPr id="9220" name="Picture 4">
            <a:extLst>
              <a:ext uri="{FF2B5EF4-FFF2-40B4-BE49-F238E27FC236}">
                <a16:creationId xmlns:a16="http://schemas.microsoft.com/office/drawing/2014/main" id="{CECA3FA6-C89F-FF73-8EB7-260939729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70638"/>
            <a:ext cx="5676900" cy="391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a:extLst>
              <a:ext uri="{FF2B5EF4-FFF2-40B4-BE49-F238E27FC236}">
                <a16:creationId xmlns:a16="http://schemas.microsoft.com/office/drawing/2014/main" id="{DA3D8714-535C-5304-F6A4-9D3811621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813" y="6370638"/>
            <a:ext cx="5692775" cy="391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Freeform 6">
            <a:extLst>
              <a:ext uri="{FF2B5EF4-FFF2-40B4-BE49-F238E27FC236}">
                <a16:creationId xmlns:a16="http://schemas.microsoft.com/office/drawing/2014/main" id="{DC658774-6342-D42E-7912-B30FAE66E392}"/>
              </a:ext>
            </a:extLst>
          </p:cNvPr>
          <p:cNvSpPr>
            <a:spLocks noChangeArrowheads="1"/>
          </p:cNvSpPr>
          <p:nvPr/>
        </p:nvSpPr>
        <p:spPr bwMode="auto">
          <a:xfrm>
            <a:off x="13203238" y="1947863"/>
            <a:ext cx="4030662" cy="411162"/>
          </a:xfrm>
          <a:custGeom>
            <a:avLst/>
            <a:gdLst>
              <a:gd name="T0" fmla="*/ 0 w 11196"/>
              <a:gd name="T1" fmla="*/ 0 h 1141"/>
              <a:gd name="T2" fmla="*/ 1297 w 11196"/>
              <a:gd name="T3" fmla="*/ 1140 h 1141"/>
              <a:gd name="T4" fmla="*/ 9898 w 11196"/>
              <a:gd name="T5" fmla="*/ 1140 h 1141"/>
              <a:gd name="T6" fmla="*/ 11195 w 11196"/>
              <a:gd name="T7" fmla="*/ 0 h 1141"/>
              <a:gd name="T8" fmla="*/ 0 w 11196"/>
              <a:gd name="T9" fmla="*/ 0 h 1141"/>
            </a:gdLst>
            <a:ahLst/>
            <a:cxnLst>
              <a:cxn ang="0">
                <a:pos x="T0" y="T1"/>
              </a:cxn>
              <a:cxn ang="0">
                <a:pos x="T2" y="T3"/>
              </a:cxn>
              <a:cxn ang="0">
                <a:pos x="T4" y="T5"/>
              </a:cxn>
              <a:cxn ang="0">
                <a:pos x="T6" y="T7"/>
              </a:cxn>
              <a:cxn ang="0">
                <a:pos x="T8" y="T9"/>
              </a:cxn>
            </a:cxnLst>
            <a:rect l="0" t="0" r="r" b="b"/>
            <a:pathLst>
              <a:path w="11196" h="1141">
                <a:moveTo>
                  <a:pt x="0" y="0"/>
                </a:moveTo>
                <a:lnTo>
                  <a:pt x="1297" y="1140"/>
                </a:lnTo>
                <a:lnTo>
                  <a:pt x="9898" y="1140"/>
                </a:lnTo>
                <a:lnTo>
                  <a:pt x="11195" y="0"/>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3" name="Freeform 7">
            <a:extLst>
              <a:ext uri="{FF2B5EF4-FFF2-40B4-BE49-F238E27FC236}">
                <a16:creationId xmlns:a16="http://schemas.microsoft.com/office/drawing/2014/main" id="{1B272C2B-11C3-E4A2-4AF5-78D04F003C3A}"/>
              </a:ext>
            </a:extLst>
          </p:cNvPr>
          <p:cNvSpPr>
            <a:spLocks noChangeArrowheads="1"/>
          </p:cNvSpPr>
          <p:nvPr/>
        </p:nvSpPr>
        <p:spPr bwMode="auto">
          <a:xfrm>
            <a:off x="11820525" y="1541463"/>
            <a:ext cx="2616200" cy="411162"/>
          </a:xfrm>
          <a:custGeom>
            <a:avLst/>
            <a:gdLst>
              <a:gd name="T0" fmla="*/ 0 w 7266"/>
              <a:gd name="T1" fmla="*/ 1140 h 1141"/>
              <a:gd name="T2" fmla="*/ 1297 w 7266"/>
              <a:gd name="T3" fmla="*/ 0 h 1141"/>
              <a:gd name="T4" fmla="*/ 5968 w 7266"/>
              <a:gd name="T5" fmla="*/ 0 h 1141"/>
              <a:gd name="T6" fmla="*/ 7265 w 7266"/>
              <a:gd name="T7" fmla="*/ 1140 h 1141"/>
              <a:gd name="T8" fmla="*/ 0 w 7266"/>
              <a:gd name="T9" fmla="*/ 1140 h 1141"/>
            </a:gdLst>
            <a:ahLst/>
            <a:cxnLst>
              <a:cxn ang="0">
                <a:pos x="T0" y="T1"/>
              </a:cxn>
              <a:cxn ang="0">
                <a:pos x="T2" y="T3"/>
              </a:cxn>
              <a:cxn ang="0">
                <a:pos x="T4" y="T5"/>
              </a:cxn>
              <a:cxn ang="0">
                <a:pos x="T6" y="T7"/>
              </a:cxn>
              <a:cxn ang="0">
                <a:pos x="T8" y="T9"/>
              </a:cxn>
            </a:cxnLst>
            <a:rect l="0" t="0" r="r" b="b"/>
            <a:pathLst>
              <a:path w="7266" h="1141">
                <a:moveTo>
                  <a:pt x="0" y="1140"/>
                </a:moveTo>
                <a:lnTo>
                  <a:pt x="1297" y="0"/>
                </a:lnTo>
                <a:lnTo>
                  <a:pt x="5968" y="0"/>
                </a:lnTo>
                <a:lnTo>
                  <a:pt x="7265" y="1140"/>
                </a:lnTo>
                <a:lnTo>
                  <a:pt x="0"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4" name="Freeform 8">
            <a:extLst>
              <a:ext uri="{FF2B5EF4-FFF2-40B4-BE49-F238E27FC236}">
                <a16:creationId xmlns:a16="http://schemas.microsoft.com/office/drawing/2014/main" id="{51893A09-BE8B-2E9B-836D-F9E58A46F453}"/>
              </a:ext>
            </a:extLst>
          </p:cNvPr>
          <p:cNvSpPr>
            <a:spLocks noChangeArrowheads="1"/>
          </p:cNvSpPr>
          <p:nvPr/>
        </p:nvSpPr>
        <p:spPr bwMode="auto">
          <a:xfrm>
            <a:off x="0" y="1541463"/>
            <a:ext cx="3389313" cy="411162"/>
          </a:xfrm>
          <a:custGeom>
            <a:avLst/>
            <a:gdLst>
              <a:gd name="T0" fmla="*/ 0 w 9414"/>
              <a:gd name="T1" fmla="*/ 1140 h 1141"/>
              <a:gd name="T2" fmla="*/ 0 w 9414"/>
              <a:gd name="T3" fmla="*/ 0 h 1141"/>
              <a:gd name="T4" fmla="*/ 8115 w 9414"/>
              <a:gd name="T5" fmla="*/ 0 h 1141"/>
              <a:gd name="T6" fmla="*/ 9413 w 9414"/>
              <a:gd name="T7" fmla="*/ 1140 h 1141"/>
              <a:gd name="T8" fmla="*/ 0 w 9414"/>
              <a:gd name="T9" fmla="*/ 1140 h 1141"/>
            </a:gdLst>
            <a:ahLst/>
            <a:cxnLst>
              <a:cxn ang="0">
                <a:pos x="T0" y="T1"/>
              </a:cxn>
              <a:cxn ang="0">
                <a:pos x="T2" y="T3"/>
              </a:cxn>
              <a:cxn ang="0">
                <a:pos x="T4" y="T5"/>
              </a:cxn>
              <a:cxn ang="0">
                <a:pos x="T6" y="T7"/>
              </a:cxn>
              <a:cxn ang="0">
                <a:pos x="T8" y="T9"/>
              </a:cxn>
            </a:cxnLst>
            <a:rect l="0" t="0" r="r" b="b"/>
            <a:pathLst>
              <a:path w="9414" h="1141">
                <a:moveTo>
                  <a:pt x="0" y="1140"/>
                </a:moveTo>
                <a:lnTo>
                  <a:pt x="0" y="0"/>
                </a:lnTo>
                <a:lnTo>
                  <a:pt x="8115" y="0"/>
                </a:lnTo>
                <a:lnTo>
                  <a:pt x="9413" y="1140"/>
                </a:lnTo>
                <a:lnTo>
                  <a:pt x="0"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5" name="Freeform 9">
            <a:extLst>
              <a:ext uri="{FF2B5EF4-FFF2-40B4-BE49-F238E27FC236}">
                <a16:creationId xmlns:a16="http://schemas.microsoft.com/office/drawing/2014/main" id="{EC093599-F0BF-658C-C7D8-A542BD2AD7D8}"/>
              </a:ext>
            </a:extLst>
          </p:cNvPr>
          <p:cNvSpPr>
            <a:spLocks noChangeArrowheads="1"/>
          </p:cNvSpPr>
          <p:nvPr/>
        </p:nvSpPr>
        <p:spPr bwMode="auto">
          <a:xfrm>
            <a:off x="0" y="1944688"/>
            <a:ext cx="2257425" cy="411162"/>
          </a:xfrm>
          <a:custGeom>
            <a:avLst/>
            <a:gdLst>
              <a:gd name="T0" fmla="*/ 0 w 6270"/>
              <a:gd name="T1" fmla="*/ 0 h 1141"/>
              <a:gd name="T2" fmla="*/ 0 w 6270"/>
              <a:gd name="T3" fmla="*/ 1140 h 1141"/>
              <a:gd name="T4" fmla="*/ 4972 w 6270"/>
              <a:gd name="T5" fmla="*/ 1140 h 1141"/>
              <a:gd name="T6" fmla="*/ 6269 w 6270"/>
              <a:gd name="T7" fmla="*/ 0 h 1141"/>
              <a:gd name="T8" fmla="*/ 0 w 6270"/>
              <a:gd name="T9" fmla="*/ 0 h 1141"/>
            </a:gdLst>
            <a:ahLst/>
            <a:cxnLst>
              <a:cxn ang="0">
                <a:pos x="T0" y="T1"/>
              </a:cxn>
              <a:cxn ang="0">
                <a:pos x="T2" y="T3"/>
              </a:cxn>
              <a:cxn ang="0">
                <a:pos x="T4" y="T5"/>
              </a:cxn>
              <a:cxn ang="0">
                <a:pos x="T6" y="T7"/>
              </a:cxn>
              <a:cxn ang="0">
                <a:pos x="T8" y="T9"/>
              </a:cxn>
            </a:cxnLst>
            <a:rect l="0" t="0" r="r" b="b"/>
            <a:pathLst>
              <a:path w="6270" h="1141">
                <a:moveTo>
                  <a:pt x="0" y="0"/>
                </a:moveTo>
                <a:lnTo>
                  <a:pt x="0" y="1140"/>
                </a:lnTo>
                <a:lnTo>
                  <a:pt x="4972" y="1140"/>
                </a:lnTo>
                <a:lnTo>
                  <a:pt x="6269" y="0"/>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6" name="Freeform 10">
            <a:extLst>
              <a:ext uri="{FF2B5EF4-FFF2-40B4-BE49-F238E27FC236}">
                <a16:creationId xmlns:a16="http://schemas.microsoft.com/office/drawing/2014/main" id="{54B659BE-387E-3B10-09FD-E7863B401573}"/>
              </a:ext>
            </a:extLst>
          </p:cNvPr>
          <p:cNvSpPr>
            <a:spLocks noChangeArrowheads="1"/>
          </p:cNvSpPr>
          <p:nvPr/>
        </p:nvSpPr>
        <p:spPr bwMode="auto">
          <a:xfrm>
            <a:off x="3192463" y="1541463"/>
            <a:ext cx="877887"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7" name="Freeform 11">
            <a:extLst>
              <a:ext uri="{FF2B5EF4-FFF2-40B4-BE49-F238E27FC236}">
                <a16:creationId xmlns:a16="http://schemas.microsoft.com/office/drawing/2014/main" id="{E45B9AA7-2044-7564-D44C-6EE9561DD282}"/>
              </a:ext>
            </a:extLst>
          </p:cNvPr>
          <p:cNvSpPr>
            <a:spLocks noChangeArrowheads="1"/>
          </p:cNvSpPr>
          <p:nvPr/>
        </p:nvSpPr>
        <p:spPr bwMode="auto">
          <a:xfrm>
            <a:off x="3956050"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8" name="Freeform 12">
            <a:extLst>
              <a:ext uri="{FF2B5EF4-FFF2-40B4-BE49-F238E27FC236}">
                <a16:creationId xmlns:a16="http://schemas.microsoft.com/office/drawing/2014/main" id="{B1F21EEA-ECBB-7693-1621-85E3113DB6FA}"/>
              </a:ext>
            </a:extLst>
          </p:cNvPr>
          <p:cNvSpPr>
            <a:spLocks noChangeArrowheads="1"/>
          </p:cNvSpPr>
          <p:nvPr/>
        </p:nvSpPr>
        <p:spPr bwMode="auto">
          <a:xfrm>
            <a:off x="4719638" y="1541463"/>
            <a:ext cx="877887"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9" name="Freeform 13">
            <a:extLst>
              <a:ext uri="{FF2B5EF4-FFF2-40B4-BE49-F238E27FC236}">
                <a16:creationId xmlns:a16="http://schemas.microsoft.com/office/drawing/2014/main" id="{D83AA340-530E-76CB-1458-A58215215D59}"/>
              </a:ext>
            </a:extLst>
          </p:cNvPr>
          <p:cNvSpPr>
            <a:spLocks noChangeArrowheads="1"/>
          </p:cNvSpPr>
          <p:nvPr/>
        </p:nvSpPr>
        <p:spPr bwMode="auto">
          <a:xfrm>
            <a:off x="5483225"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0" name="Freeform 14">
            <a:extLst>
              <a:ext uri="{FF2B5EF4-FFF2-40B4-BE49-F238E27FC236}">
                <a16:creationId xmlns:a16="http://schemas.microsoft.com/office/drawing/2014/main" id="{155B890F-ABB3-CEC8-FBD2-17821BFF3D00}"/>
              </a:ext>
            </a:extLst>
          </p:cNvPr>
          <p:cNvSpPr>
            <a:spLocks noChangeArrowheads="1"/>
          </p:cNvSpPr>
          <p:nvPr/>
        </p:nvSpPr>
        <p:spPr bwMode="auto">
          <a:xfrm>
            <a:off x="14265275"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1" name="Freeform 15">
            <a:extLst>
              <a:ext uri="{FF2B5EF4-FFF2-40B4-BE49-F238E27FC236}">
                <a16:creationId xmlns:a16="http://schemas.microsoft.com/office/drawing/2014/main" id="{1A8C58B9-5E39-5D61-3C50-4C5570B42FA6}"/>
              </a:ext>
            </a:extLst>
          </p:cNvPr>
          <p:cNvSpPr>
            <a:spLocks noChangeArrowheads="1"/>
          </p:cNvSpPr>
          <p:nvPr/>
        </p:nvSpPr>
        <p:spPr bwMode="auto">
          <a:xfrm>
            <a:off x="15028863" y="1541463"/>
            <a:ext cx="877887"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2" name="Freeform 16">
            <a:extLst>
              <a:ext uri="{FF2B5EF4-FFF2-40B4-BE49-F238E27FC236}">
                <a16:creationId xmlns:a16="http://schemas.microsoft.com/office/drawing/2014/main" id="{9CCA6C91-6006-E7B6-A9AB-FD1BA69EEF5C}"/>
              </a:ext>
            </a:extLst>
          </p:cNvPr>
          <p:cNvSpPr>
            <a:spLocks noChangeArrowheads="1"/>
          </p:cNvSpPr>
          <p:nvPr/>
        </p:nvSpPr>
        <p:spPr bwMode="auto">
          <a:xfrm>
            <a:off x="15792450"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3" name="Freeform 17">
            <a:extLst>
              <a:ext uri="{FF2B5EF4-FFF2-40B4-BE49-F238E27FC236}">
                <a16:creationId xmlns:a16="http://schemas.microsoft.com/office/drawing/2014/main" id="{406D23A8-9515-73BA-F9D0-646A81B3C0B7}"/>
              </a:ext>
            </a:extLst>
          </p:cNvPr>
          <p:cNvSpPr>
            <a:spLocks noChangeArrowheads="1"/>
          </p:cNvSpPr>
          <p:nvPr/>
        </p:nvSpPr>
        <p:spPr bwMode="auto">
          <a:xfrm>
            <a:off x="16557625"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4" name="Freeform 18">
            <a:extLst>
              <a:ext uri="{FF2B5EF4-FFF2-40B4-BE49-F238E27FC236}">
                <a16:creationId xmlns:a16="http://schemas.microsoft.com/office/drawing/2014/main" id="{D208423E-37CA-9C29-6BA3-E73CDA2C064F}"/>
              </a:ext>
            </a:extLst>
          </p:cNvPr>
          <p:cNvSpPr>
            <a:spLocks noChangeArrowheads="1"/>
          </p:cNvSpPr>
          <p:nvPr/>
        </p:nvSpPr>
        <p:spPr bwMode="auto">
          <a:xfrm>
            <a:off x="10844213" y="1905000"/>
            <a:ext cx="7443787" cy="85725"/>
          </a:xfrm>
          <a:custGeom>
            <a:avLst/>
            <a:gdLst>
              <a:gd name="T0" fmla="*/ 0 w 20679"/>
              <a:gd name="T1" fmla="*/ 0 h 240"/>
              <a:gd name="T2" fmla="*/ 20678 w 20679"/>
              <a:gd name="T3" fmla="*/ 0 h 240"/>
              <a:gd name="T4" fmla="*/ 20678 w 20679"/>
              <a:gd name="T5" fmla="*/ 239 h 240"/>
              <a:gd name="T6" fmla="*/ 0 w 20679"/>
              <a:gd name="T7" fmla="*/ 239 h 240"/>
              <a:gd name="T8" fmla="*/ 0 w 20679"/>
              <a:gd name="T9" fmla="*/ 0 h 240"/>
            </a:gdLst>
            <a:ahLst/>
            <a:cxnLst>
              <a:cxn ang="0">
                <a:pos x="T0" y="T1"/>
              </a:cxn>
              <a:cxn ang="0">
                <a:pos x="T2" y="T3"/>
              </a:cxn>
              <a:cxn ang="0">
                <a:pos x="T4" y="T5"/>
              </a:cxn>
              <a:cxn ang="0">
                <a:pos x="T6" y="T7"/>
              </a:cxn>
              <a:cxn ang="0">
                <a:pos x="T8" y="T9"/>
              </a:cxn>
            </a:cxnLst>
            <a:rect l="0" t="0" r="r" b="b"/>
            <a:pathLst>
              <a:path w="20679" h="240">
                <a:moveTo>
                  <a:pt x="0" y="0"/>
                </a:moveTo>
                <a:lnTo>
                  <a:pt x="20678" y="0"/>
                </a:lnTo>
                <a:lnTo>
                  <a:pt x="20678" y="239"/>
                </a:lnTo>
                <a:lnTo>
                  <a:pt x="0" y="239"/>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5" name="Freeform 19">
            <a:extLst>
              <a:ext uri="{FF2B5EF4-FFF2-40B4-BE49-F238E27FC236}">
                <a16:creationId xmlns:a16="http://schemas.microsoft.com/office/drawing/2014/main" id="{F2C8EDB4-67F1-B02C-0B44-110B171F8739}"/>
              </a:ext>
            </a:extLst>
          </p:cNvPr>
          <p:cNvSpPr>
            <a:spLocks noChangeArrowheads="1"/>
          </p:cNvSpPr>
          <p:nvPr/>
        </p:nvSpPr>
        <p:spPr bwMode="auto">
          <a:xfrm>
            <a:off x="0" y="1905000"/>
            <a:ext cx="6964363" cy="85725"/>
          </a:xfrm>
          <a:custGeom>
            <a:avLst/>
            <a:gdLst>
              <a:gd name="T0" fmla="*/ 0 w 19347"/>
              <a:gd name="T1" fmla="*/ 0 h 240"/>
              <a:gd name="T2" fmla="*/ 19346 w 19347"/>
              <a:gd name="T3" fmla="*/ 0 h 240"/>
              <a:gd name="T4" fmla="*/ 19346 w 19347"/>
              <a:gd name="T5" fmla="*/ 239 h 240"/>
              <a:gd name="T6" fmla="*/ 0 w 19347"/>
              <a:gd name="T7" fmla="*/ 239 h 240"/>
              <a:gd name="T8" fmla="*/ 0 w 19347"/>
              <a:gd name="T9" fmla="*/ 0 h 240"/>
            </a:gdLst>
            <a:ahLst/>
            <a:cxnLst>
              <a:cxn ang="0">
                <a:pos x="T0" y="T1"/>
              </a:cxn>
              <a:cxn ang="0">
                <a:pos x="T2" y="T3"/>
              </a:cxn>
              <a:cxn ang="0">
                <a:pos x="T4" y="T5"/>
              </a:cxn>
              <a:cxn ang="0">
                <a:pos x="T6" y="T7"/>
              </a:cxn>
              <a:cxn ang="0">
                <a:pos x="T8" y="T9"/>
              </a:cxn>
            </a:cxnLst>
            <a:rect l="0" t="0" r="r" b="b"/>
            <a:pathLst>
              <a:path w="19347" h="240">
                <a:moveTo>
                  <a:pt x="0" y="0"/>
                </a:moveTo>
                <a:lnTo>
                  <a:pt x="19346" y="0"/>
                </a:lnTo>
                <a:lnTo>
                  <a:pt x="19346" y="239"/>
                </a:lnTo>
                <a:lnTo>
                  <a:pt x="0" y="239"/>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pic>
        <p:nvPicPr>
          <p:cNvPr id="9236" name="Picture 20">
            <a:extLst>
              <a:ext uri="{FF2B5EF4-FFF2-40B4-BE49-F238E27FC236}">
                <a16:creationId xmlns:a16="http://schemas.microsoft.com/office/drawing/2014/main" id="{8CD8253E-0672-0BD7-ADE9-A598A7570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038" y="1684338"/>
            <a:ext cx="3984625" cy="503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7" name="Text Box 21">
            <a:extLst>
              <a:ext uri="{FF2B5EF4-FFF2-40B4-BE49-F238E27FC236}">
                <a16:creationId xmlns:a16="http://schemas.microsoft.com/office/drawing/2014/main" id="{15A6D377-0C37-A11C-C0BD-76D5512A3F32}"/>
              </a:ext>
            </a:extLst>
          </p:cNvPr>
          <p:cNvSpPr txBox="1">
            <a:spLocks noChangeArrowheads="1"/>
          </p:cNvSpPr>
          <p:nvPr/>
        </p:nvSpPr>
        <p:spPr bwMode="auto">
          <a:xfrm>
            <a:off x="4929188" y="4537075"/>
            <a:ext cx="8274050" cy="549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9pPr>
          </a:lstStyle>
          <a:p>
            <a:pPr indent="354013"/>
            <a:r>
              <a:rPr lang="en-US" altLang="tr-TR" sz="10300" b="1" dirty="0">
                <a:solidFill>
                  <a:srgbClr val="3AEBE6"/>
                </a:solidFill>
                <a:latin typeface="Calibri-Bold" charset="0"/>
                <a:cs typeface="Calibri-Bold" charset="0"/>
              </a:rPr>
              <a:t>TEŞEKKÜRLER</a:t>
            </a:r>
          </a:p>
          <a:p>
            <a:pPr>
              <a:lnSpc>
                <a:spcPct val="140000"/>
              </a:lnSpc>
            </a:pPr>
            <a:r>
              <a:rPr lang="en-US" altLang="tr-TR" sz="4800" b="1" dirty="0">
                <a:solidFill>
                  <a:srgbClr val="FEFEFE"/>
                </a:solidFill>
                <a:latin typeface="Calibri-Bold" charset="0"/>
                <a:cs typeface="Calibri-Bold" charset="0"/>
              </a:rPr>
              <a:t>               </a:t>
            </a:r>
            <a:r>
              <a:rPr lang="tr-TR" altLang="tr-TR" sz="4800" b="1" dirty="0">
                <a:solidFill>
                  <a:srgbClr val="FEFEFE"/>
                </a:solidFill>
                <a:latin typeface="Calibri-Bold" charset="0"/>
                <a:cs typeface="Calibri-Bold" charset="0"/>
              </a:rPr>
              <a:t>  </a:t>
            </a:r>
            <a:r>
              <a:rPr lang="en-US" altLang="tr-TR" sz="4800" b="1" dirty="0">
                <a:solidFill>
                  <a:srgbClr val="FEFEFE"/>
                </a:solidFill>
                <a:latin typeface="Calibri-Bold" charset="0"/>
                <a:cs typeface="Calibri-Bold" charset="0"/>
              </a:rPr>
              <a:t> tusiadsd2.org</a:t>
            </a:r>
          </a:p>
        </p:txBody>
      </p:sp>
      <p:sp>
        <p:nvSpPr>
          <p:cNvPr id="9238" name="Text Box 22">
            <a:extLst>
              <a:ext uri="{FF2B5EF4-FFF2-40B4-BE49-F238E27FC236}">
                <a16:creationId xmlns:a16="http://schemas.microsoft.com/office/drawing/2014/main" id="{25A1C332-F134-9CC6-2697-3366C2813861}"/>
              </a:ext>
            </a:extLst>
          </p:cNvPr>
          <p:cNvSpPr txBox="1">
            <a:spLocks noChangeArrowheads="1"/>
          </p:cNvSpPr>
          <p:nvPr/>
        </p:nvSpPr>
        <p:spPr bwMode="auto">
          <a:xfrm>
            <a:off x="2800350" y="3427413"/>
            <a:ext cx="3028950"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dirty="0">
                <a:solidFill>
                  <a:srgbClr val="FFFFFF"/>
                </a:solidFill>
                <a:latin typeface="Calibri" panose="020F0502020204030204" pitchFamily="34" charset="0"/>
                <a:cs typeface="Calibri" panose="020F0502020204030204" pitchFamily="34" charset="0"/>
              </a:rPr>
              <a:t>@TÜSİAD SD2</a:t>
            </a:r>
          </a:p>
        </p:txBody>
      </p:sp>
      <p:sp>
        <p:nvSpPr>
          <p:cNvPr id="9239" name="Text Box 23">
            <a:extLst>
              <a:ext uri="{FF2B5EF4-FFF2-40B4-BE49-F238E27FC236}">
                <a16:creationId xmlns:a16="http://schemas.microsoft.com/office/drawing/2014/main" id="{C16CCA76-9716-FEF8-208E-A9823083960B}"/>
              </a:ext>
            </a:extLst>
          </p:cNvPr>
          <p:cNvSpPr txBox="1">
            <a:spLocks noChangeArrowheads="1"/>
          </p:cNvSpPr>
          <p:nvPr/>
        </p:nvSpPr>
        <p:spPr bwMode="auto">
          <a:xfrm>
            <a:off x="6234113" y="3427413"/>
            <a:ext cx="3028950"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@TUSIADSD2</a:t>
            </a:r>
          </a:p>
        </p:txBody>
      </p:sp>
      <p:sp>
        <p:nvSpPr>
          <p:cNvPr id="9240" name="Text Box 24">
            <a:extLst>
              <a:ext uri="{FF2B5EF4-FFF2-40B4-BE49-F238E27FC236}">
                <a16:creationId xmlns:a16="http://schemas.microsoft.com/office/drawing/2014/main" id="{A7B08C02-5350-7AF1-1FB6-AD0A1675030A}"/>
              </a:ext>
            </a:extLst>
          </p:cNvPr>
          <p:cNvSpPr txBox="1">
            <a:spLocks noChangeArrowheads="1"/>
          </p:cNvSpPr>
          <p:nvPr/>
        </p:nvSpPr>
        <p:spPr bwMode="auto">
          <a:xfrm>
            <a:off x="12763500" y="3427413"/>
            <a:ext cx="3028950"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dirty="0">
                <a:solidFill>
                  <a:srgbClr val="FFFFFF"/>
                </a:solidFill>
                <a:latin typeface="Calibri" panose="020F0502020204030204" pitchFamily="34" charset="0"/>
                <a:cs typeface="Calibri" panose="020F0502020204030204" pitchFamily="34" charset="0"/>
              </a:rPr>
              <a:t>@TUSIADSD2</a:t>
            </a:r>
          </a:p>
        </p:txBody>
      </p:sp>
      <p:sp>
        <p:nvSpPr>
          <p:cNvPr id="9241" name="Text Box 25">
            <a:extLst>
              <a:ext uri="{FF2B5EF4-FFF2-40B4-BE49-F238E27FC236}">
                <a16:creationId xmlns:a16="http://schemas.microsoft.com/office/drawing/2014/main" id="{7A50B134-5081-9DE3-B763-57AF05F66D9F}"/>
              </a:ext>
            </a:extLst>
          </p:cNvPr>
          <p:cNvSpPr txBox="1">
            <a:spLocks noChangeArrowheads="1"/>
          </p:cNvSpPr>
          <p:nvPr/>
        </p:nvSpPr>
        <p:spPr bwMode="auto">
          <a:xfrm>
            <a:off x="9669463" y="3427413"/>
            <a:ext cx="3028950"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dirty="0">
                <a:solidFill>
                  <a:srgbClr val="FFFFFF"/>
                </a:solidFill>
                <a:latin typeface="Calibri" panose="020F0502020204030204" pitchFamily="34" charset="0"/>
                <a:cs typeface="Calibri" panose="020F0502020204030204" pitchFamily="34" charset="0"/>
              </a:rPr>
              <a:t>@TUSIADSD2</a:t>
            </a:r>
          </a:p>
        </p:txBody>
      </p:sp>
      <p:pic>
        <p:nvPicPr>
          <p:cNvPr id="9242" name="Picture 26">
            <a:extLst>
              <a:ext uri="{FF2B5EF4-FFF2-40B4-BE49-F238E27FC236}">
                <a16:creationId xmlns:a16="http://schemas.microsoft.com/office/drawing/2014/main" id="{EAAAA171-0819-F2CB-228E-BBF68B3535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3950" y="2201863"/>
            <a:ext cx="1462088"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3" name="Picture 27">
            <a:extLst>
              <a:ext uri="{FF2B5EF4-FFF2-40B4-BE49-F238E27FC236}">
                <a16:creationId xmlns:a16="http://schemas.microsoft.com/office/drawing/2014/main" id="{17EBACF4-24FB-903B-A183-A5F1BB19D9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5338" y="2278063"/>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4" name="Picture 28">
            <a:extLst>
              <a:ext uri="{FF2B5EF4-FFF2-40B4-BE49-F238E27FC236}">
                <a16:creationId xmlns:a16="http://schemas.microsoft.com/office/drawing/2014/main" id="{846C4503-C08D-FA1D-39AA-CF0834D9D1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0063" y="2290763"/>
            <a:ext cx="1285875" cy="1285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5" name="Picture 29">
            <a:extLst>
              <a:ext uri="{FF2B5EF4-FFF2-40B4-BE49-F238E27FC236}">
                <a16:creationId xmlns:a16="http://schemas.microsoft.com/office/drawing/2014/main" id="{6DE6BD30-D539-0BB8-0700-FE0743189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92188" y="2290763"/>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919191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538</Words>
  <Application>Microsoft Office PowerPoint</Application>
  <PresentationFormat>Özel</PresentationFormat>
  <Paragraphs>46</Paragraphs>
  <Slides>7</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Calibri-Bold</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Kağan Dikmen</cp:lastModifiedBy>
  <cp:revision>33</cp:revision>
  <dcterms:created xsi:type="dcterms:W3CDTF">2011-01-21T15:00:27Z</dcterms:created>
  <dcterms:modified xsi:type="dcterms:W3CDTF">2022-08-25T12:04:26Z</dcterms:modified>
</cp:coreProperties>
</file>