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4" r:id="rId2"/>
    <p:sldId id="257" r:id="rId3"/>
    <p:sldId id="258" r:id="rId4"/>
    <p:sldId id="261" r:id="rId5"/>
    <p:sldId id="262" r:id="rId6"/>
    <p:sldId id="263" r:id="rId7"/>
    <p:sldId id="26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7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2ADBF-205B-4238-9D80-E32CBEF39BF8}" type="datetimeFigureOut">
              <a:rPr lang="tr-TR" smtClean="0"/>
              <a:t>25.08.2022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8191-B1CB-4776-8204-AE20D35C65A8}" type="slidenum">
              <a:rPr lang="tr-TR" smtClean="0"/>
              <a:t>‹#›</a:t>
            </a:fld>
            <a:endParaRPr lang="tr-TR"/>
          </a:p>
        </p:txBody>
      </p:sp>
    </p:spTree>
    <p:extLst>
      <p:ext uri="{BB962C8B-B14F-4D97-AF65-F5344CB8AC3E}">
        <p14:creationId xmlns:p14="http://schemas.microsoft.com/office/powerpoint/2010/main" val="30900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70D5499-A05B-3BE2-435A-FB970173B820}"/>
              </a:ext>
            </a:extLst>
          </p:cNvPr>
          <p:cNvSpPr>
            <a:spLocks noGrp="1" noChangeArrowheads="1"/>
          </p:cNvSpPr>
          <p:nvPr>
            <p:ph type="sldNum"/>
          </p:nvPr>
        </p:nvSpPr>
        <p:spPr>
          <a:ln/>
        </p:spPr>
        <p:txBody>
          <a:bodyPr/>
          <a:lstStyle/>
          <a:p>
            <a:fld id="{892C38D2-D3FC-4266-93EC-133B1674B508}" type="slidenum">
              <a:rPr lang="en-US" altLang="tr-TR"/>
              <a:pPr/>
              <a:t>1</a:t>
            </a:fld>
            <a:endParaRPr lang="en-US" altLang="tr-TR"/>
          </a:p>
        </p:txBody>
      </p:sp>
      <p:sp>
        <p:nvSpPr>
          <p:cNvPr id="10241" name="Rectangle 1">
            <a:extLst>
              <a:ext uri="{FF2B5EF4-FFF2-40B4-BE49-F238E27FC236}">
                <a16:creationId xmlns:a16="http://schemas.microsoft.com/office/drawing/2014/main" id="{219422B2-79AE-BC4E-7041-D69B6379C96F}"/>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0DFAD827-2E62-BE34-6808-ED3D659FBBF7}"/>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5</a:t>
            </a:fld>
            <a:endParaRPr lang="tr-TR"/>
          </a:p>
        </p:txBody>
      </p:sp>
    </p:spTree>
    <p:extLst>
      <p:ext uri="{BB962C8B-B14F-4D97-AF65-F5344CB8AC3E}">
        <p14:creationId xmlns:p14="http://schemas.microsoft.com/office/powerpoint/2010/main" val="12934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6</a:t>
            </a:fld>
            <a:endParaRPr lang="tr-TR"/>
          </a:p>
        </p:txBody>
      </p:sp>
    </p:spTree>
    <p:extLst>
      <p:ext uri="{BB962C8B-B14F-4D97-AF65-F5344CB8AC3E}">
        <p14:creationId xmlns:p14="http://schemas.microsoft.com/office/powerpoint/2010/main" val="344562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F47FA98-3AD2-A42C-8320-A67CD8BDC21C}"/>
              </a:ext>
            </a:extLst>
          </p:cNvPr>
          <p:cNvSpPr>
            <a:spLocks noGrp="1" noChangeArrowheads="1"/>
          </p:cNvSpPr>
          <p:nvPr>
            <p:ph type="sldNum"/>
          </p:nvPr>
        </p:nvSpPr>
        <p:spPr>
          <a:ln/>
        </p:spPr>
        <p:txBody>
          <a:bodyPr/>
          <a:lstStyle/>
          <a:p>
            <a:fld id="{14D74E3F-FCF4-4732-9E85-DAD59558BF82}" type="slidenum">
              <a:rPr lang="en-US" altLang="tr-TR"/>
              <a:pPr/>
              <a:t>7</a:t>
            </a:fld>
            <a:endParaRPr lang="en-US" altLang="tr-TR"/>
          </a:p>
        </p:txBody>
      </p:sp>
      <p:sp>
        <p:nvSpPr>
          <p:cNvPr id="16385" name="Rectangle 1">
            <a:extLst>
              <a:ext uri="{FF2B5EF4-FFF2-40B4-BE49-F238E27FC236}">
                <a16:creationId xmlns:a16="http://schemas.microsoft.com/office/drawing/2014/main" id="{DEAB07EF-6AE9-146D-01ED-BC2BAE296BE9}"/>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5A04C4CF-0D6B-385F-F15A-B89B8F061F3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B0FF6E-73BC-5972-80AA-5D83FFDBEF83}"/>
              </a:ext>
            </a:extLst>
          </p:cNvPr>
          <p:cNvSpPr>
            <a:spLocks noGrp="1"/>
          </p:cNvSpPr>
          <p:nvPr>
            <p:ph type="title"/>
          </p:nvPr>
        </p:nvSpPr>
        <p:spPr>
          <a:xfrm>
            <a:off x="914400" y="411163"/>
            <a:ext cx="16457613" cy="1716087"/>
          </a:xfrm>
        </p:spPr>
        <p:txBody>
          <a:bodyPr/>
          <a:lstStyle/>
          <a:p>
            <a:r>
              <a:rPr lang="tr-TR"/>
              <a:t>Asıl başlık stilini düzenlemek için tıklayın</a:t>
            </a:r>
          </a:p>
        </p:txBody>
      </p:sp>
    </p:spTree>
    <p:extLst>
      <p:ext uri="{BB962C8B-B14F-4D97-AF65-F5344CB8AC3E}">
        <p14:creationId xmlns:p14="http://schemas.microsoft.com/office/powerpoint/2010/main" val="244667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E53BA52D-DDDA-32E3-6D09-13DDACC2F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a:extLst>
              <a:ext uri="{FF2B5EF4-FFF2-40B4-BE49-F238E27FC236}">
                <a16:creationId xmlns:a16="http://schemas.microsoft.com/office/drawing/2014/main" id="{04B88575-0C62-46A7-B4AC-6CED7307C648}"/>
              </a:ext>
            </a:extLst>
          </p:cNvPr>
          <p:cNvSpPr txBox="1">
            <a:spLocks noChangeArrowheads="1"/>
          </p:cNvSpPr>
          <p:nvPr/>
        </p:nvSpPr>
        <p:spPr bwMode="auto">
          <a:xfrm>
            <a:off x="8955088" y="4068763"/>
            <a:ext cx="9242425" cy="430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466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9pPr>
          </a:lstStyle>
          <a:p>
            <a:pPr marL="28575"/>
            <a:r>
              <a:rPr lang="en-US" altLang="tr-TR" sz="10000" b="1">
                <a:solidFill>
                  <a:srgbClr val="3AEBE6"/>
                </a:solidFill>
                <a:latin typeface="Calibri-Bold" charset="0"/>
                <a:cs typeface="Calibri-Bold" charset="0"/>
              </a:rPr>
              <a:t>TÜSİAD SD² 2021 </a:t>
            </a:r>
            <a:r>
              <a:rPr lang="en-US" altLang="tr-TR" sz="10000" b="1">
                <a:solidFill>
                  <a:srgbClr val="ADFDFE"/>
                </a:solidFill>
                <a:latin typeface="Calibri-Bold" charset="0"/>
                <a:cs typeface="Calibri-Bold" charset="0"/>
              </a:rPr>
              <a:t>ÇÖZÜM DOSYASI</a:t>
            </a:r>
          </a:p>
        </p:txBody>
      </p:sp>
      <p:sp>
        <p:nvSpPr>
          <p:cNvPr id="3075" name="Freeform 3">
            <a:extLst>
              <a:ext uri="{FF2B5EF4-FFF2-40B4-BE49-F238E27FC236}">
                <a16:creationId xmlns:a16="http://schemas.microsoft.com/office/drawing/2014/main" id="{6E2620A7-D273-9D50-C911-6E0AD5EC96AF}"/>
              </a:ext>
            </a:extLst>
          </p:cNvPr>
          <p:cNvSpPr>
            <a:spLocks noChangeArrowheads="1"/>
          </p:cNvSpPr>
          <p:nvPr/>
        </p:nvSpPr>
        <p:spPr bwMode="auto">
          <a:xfrm>
            <a:off x="10769600" y="7015163"/>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6" name="Picture 4">
            <a:extLst>
              <a:ext uri="{FF2B5EF4-FFF2-40B4-BE49-F238E27FC236}">
                <a16:creationId xmlns:a16="http://schemas.microsoft.com/office/drawing/2014/main" id="{822FE784-EB42-EF97-5594-1E95C66A0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1700" y="7267575"/>
            <a:ext cx="1908175" cy="744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Freeform 5">
            <a:extLst>
              <a:ext uri="{FF2B5EF4-FFF2-40B4-BE49-F238E27FC236}">
                <a16:creationId xmlns:a16="http://schemas.microsoft.com/office/drawing/2014/main" id="{00DC114B-490A-A227-C3E8-15F47748A167}"/>
              </a:ext>
            </a:extLst>
          </p:cNvPr>
          <p:cNvSpPr>
            <a:spLocks noChangeArrowheads="1"/>
          </p:cNvSpPr>
          <p:nvPr/>
        </p:nvSpPr>
        <p:spPr bwMode="auto">
          <a:xfrm>
            <a:off x="13889038" y="7015163"/>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8" name="Picture 6">
            <a:extLst>
              <a:ext uri="{FF2B5EF4-FFF2-40B4-BE49-F238E27FC236}">
                <a16:creationId xmlns:a16="http://schemas.microsoft.com/office/drawing/2014/main" id="{DC9A8566-4469-EBCB-D5E3-74B51486D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3088" y="7102475"/>
            <a:ext cx="1189037" cy="1071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3"/>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
          <p:cNvSpPr/>
          <p:nvPr/>
        </p:nvSpPr>
        <p:spPr>
          <a:xfrm>
            <a:off x="-6350" y="1"/>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j-lt"/>
            </a:endParaRPr>
          </a:p>
        </p:txBody>
      </p:sp>
      <p:sp>
        <p:nvSpPr>
          <p:cNvPr id="5" name="Freeform 5"/>
          <p:cNvSpPr/>
          <p:nvPr/>
        </p:nvSpPr>
        <p:spPr>
          <a:xfrm>
            <a:off x="0" y="9749653"/>
            <a:ext cx="18288000" cy="537346"/>
          </a:xfrm>
          <a:custGeom>
            <a:avLst/>
            <a:gdLst>
              <a:gd name="connsiteX0" fmla="*/ 0 w 18288000"/>
              <a:gd name="connsiteY0" fmla="*/ 0 h 537346"/>
              <a:gd name="connsiteX1" fmla="*/ 18288000 w 18288000"/>
              <a:gd name="connsiteY1" fmla="*/ 0 h 537346"/>
              <a:gd name="connsiteX2" fmla="*/ 18288000 w 18288000"/>
              <a:gd name="connsiteY2" fmla="*/ 537346 h 537346"/>
              <a:gd name="connsiteX3" fmla="*/ 0 w 18288000"/>
              <a:gd name="connsiteY3" fmla="*/ 537346 h 537346"/>
              <a:gd name="connsiteX4" fmla="*/ 0 w 18288000"/>
              <a:gd name="connsiteY4" fmla="*/ 0 h 5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537346">
                <a:moveTo>
                  <a:pt x="0" y="0"/>
                </a:moveTo>
                <a:lnTo>
                  <a:pt x="18288000" y="0"/>
                </a:lnTo>
                <a:lnTo>
                  <a:pt x="18288000" y="537346"/>
                </a:lnTo>
                <a:lnTo>
                  <a:pt x="0" y="537346"/>
                </a:lnTo>
                <a:lnTo>
                  <a:pt x="0" y="0"/>
                </a:lnTo>
                <a:close/>
              </a:path>
            </a:pathLst>
          </a:custGeom>
          <a:solidFill>
            <a:srgbClr val="4DBCB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6"/>
          <p:cNvSpPr/>
          <p:nvPr/>
        </p:nvSpPr>
        <p:spPr>
          <a:xfrm>
            <a:off x="-6350" y="844550"/>
            <a:ext cx="5937250" cy="692150"/>
          </a:xfrm>
          <a:custGeom>
            <a:avLst/>
            <a:gdLst>
              <a:gd name="connsiteX0" fmla="*/ 5941063 w 5937250"/>
              <a:gd name="connsiteY0" fmla="*/ 696889 h 692150"/>
              <a:gd name="connsiteX1" fmla="*/ 2607378 w 5937250"/>
              <a:gd name="connsiteY1" fmla="*/ 696889 h 692150"/>
              <a:gd name="connsiteX2" fmla="*/ 1973090 w 5937250"/>
              <a:gd name="connsiteY2" fmla="*/ 62840 h 692150"/>
              <a:gd name="connsiteX3" fmla="*/ 5711 w 5937250"/>
              <a:gd name="connsiteY3" fmla="*/ 62840 h 692150"/>
              <a:gd name="connsiteX4" fmla="*/ 5711 w 5937250"/>
              <a:gd name="connsiteY4" fmla="*/ 17209 h 692150"/>
              <a:gd name="connsiteX5" fmla="*/ 1991933 w 5937250"/>
              <a:gd name="connsiteY5" fmla="*/ 17209 h 692150"/>
              <a:gd name="connsiteX6" fmla="*/ 2626221 w 5937250"/>
              <a:gd name="connsiteY6" fmla="*/ 651258 h 692150"/>
              <a:gd name="connsiteX7" fmla="*/ 5941063 w 5937250"/>
              <a:gd name="connsiteY7" fmla="*/ 651258 h 692150"/>
              <a:gd name="connsiteX8" fmla="*/ 5941063 w 5937250"/>
              <a:gd name="connsiteY8" fmla="*/ 696889 h 692150"/>
              <a:gd name="connsiteX9" fmla="*/ 5941063 w 5937250"/>
              <a:gd name="connsiteY9" fmla="*/ 696889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250" h="692150">
                <a:moveTo>
                  <a:pt x="5941063" y="696889"/>
                </a:moveTo>
                <a:lnTo>
                  <a:pt x="2607378" y="696889"/>
                </a:lnTo>
                <a:lnTo>
                  <a:pt x="1973090" y="62840"/>
                </a:lnTo>
                <a:lnTo>
                  <a:pt x="5711" y="62840"/>
                </a:lnTo>
                <a:lnTo>
                  <a:pt x="5711" y="17209"/>
                </a:lnTo>
                <a:lnTo>
                  <a:pt x="1991933" y="17209"/>
                </a:lnTo>
                <a:lnTo>
                  <a:pt x="2626221" y="651258"/>
                </a:lnTo>
                <a:lnTo>
                  <a:pt x="5941063" y="651258"/>
                </a:lnTo>
                <a:lnTo>
                  <a:pt x="5941063" y="696889"/>
                </a:lnTo>
                <a:lnTo>
                  <a:pt x="5941063" y="69688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7"/>
          <p:cNvSpPr/>
          <p:nvPr/>
        </p:nvSpPr>
        <p:spPr>
          <a:xfrm>
            <a:off x="2241550" y="1149350"/>
            <a:ext cx="1022350" cy="349250"/>
          </a:xfrm>
          <a:custGeom>
            <a:avLst/>
            <a:gdLst>
              <a:gd name="connsiteX0" fmla="*/ 1029217 w 1022350"/>
              <a:gd name="connsiteY0" fmla="*/ 351883 h 349250"/>
              <a:gd name="connsiteX1" fmla="*/ 369059 w 1022350"/>
              <a:gd name="connsiteY1" fmla="*/ 351883 h 349250"/>
              <a:gd name="connsiteX2" fmla="*/ 9757 w 1022350"/>
              <a:gd name="connsiteY2" fmla="*/ 10447 h 349250"/>
              <a:gd name="connsiteX3" fmla="*/ 670234 w 1022350"/>
              <a:gd name="connsiteY3" fmla="*/ 10447 h 349250"/>
              <a:gd name="connsiteX4" fmla="*/ 1029217 w 1022350"/>
              <a:gd name="connsiteY4" fmla="*/ 351883 h 349250"/>
              <a:gd name="connsiteX5" fmla="*/ 1029217 w 10223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349250">
                <a:moveTo>
                  <a:pt x="1029217" y="351883"/>
                </a:moveTo>
                <a:lnTo>
                  <a:pt x="369059" y="351883"/>
                </a:lnTo>
                <a:lnTo>
                  <a:pt x="9757" y="10447"/>
                </a:lnTo>
                <a:lnTo>
                  <a:pt x="670234" y="10447"/>
                </a:lnTo>
                <a:lnTo>
                  <a:pt x="1029217" y="351883"/>
                </a:lnTo>
                <a:lnTo>
                  <a:pt x="1029217"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8"/>
          <p:cNvSpPr/>
          <p:nvPr/>
        </p:nvSpPr>
        <p:spPr>
          <a:xfrm>
            <a:off x="3562350" y="1149350"/>
            <a:ext cx="1009650" cy="349250"/>
          </a:xfrm>
          <a:custGeom>
            <a:avLst/>
            <a:gdLst>
              <a:gd name="connsiteX0" fmla="*/ 1011486 w 1009650"/>
              <a:gd name="connsiteY0" fmla="*/ 351883 h 349250"/>
              <a:gd name="connsiteX1" fmla="*/ 351009 w 1009650"/>
              <a:gd name="connsiteY1" fmla="*/ 351883 h 349250"/>
              <a:gd name="connsiteX2" fmla="*/ 9592 w 1009650"/>
              <a:gd name="connsiteY2" fmla="*/ 10447 h 349250"/>
              <a:gd name="connsiteX3" fmla="*/ 669750 w 1009650"/>
              <a:gd name="connsiteY3" fmla="*/ 10447 h 349250"/>
              <a:gd name="connsiteX4" fmla="*/ 1011486 w 1009650"/>
              <a:gd name="connsiteY4" fmla="*/ 351883 h 349250"/>
              <a:gd name="connsiteX5" fmla="*/ 1011486 w 10096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349250">
                <a:moveTo>
                  <a:pt x="1011486" y="351883"/>
                </a:moveTo>
                <a:lnTo>
                  <a:pt x="351009" y="351883"/>
                </a:lnTo>
                <a:lnTo>
                  <a:pt x="9592" y="10447"/>
                </a:lnTo>
                <a:lnTo>
                  <a:pt x="669750" y="10447"/>
                </a:lnTo>
                <a:lnTo>
                  <a:pt x="1011486" y="351883"/>
                </a:lnTo>
                <a:lnTo>
                  <a:pt x="1011486"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9"/>
          <p:cNvSpPr/>
          <p:nvPr/>
        </p:nvSpPr>
        <p:spPr>
          <a:xfrm>
            <a:off x="615950" y="1111250"/>
            <a:ext cx="4108450" cy="666750"/>
          </a:xfrm>
          <a:custGeom>
            <a:avLst/>
            <a:gdLst>
              <a:gd name="connsiteX0" fmla="*/ 4109591 w 4108450"/>
              <a:gd name="connsiteY0" fmla="*/ 667598 h 666750"/>
              <a:gd name="connsiteX1" fmla="*/ 1884792 w 4108450"/>
              <a:gd name="connsiteY1" fmla="*/ 667598 h 666750"/>
              <a:gd name="connsiteX2" fmla="*/ 1250185 w 4108450"/>
              <a:gd name="connsiteY2" fmla="*/ 33549 h 666750"/>
              <a:gd name="connsiteX3" fmla="*/ 7479 w 4108450"/>
              <a:gd name="connsiteY3" fmla="*/ 33549 h 666750"/>
              <a:gd name="connsiteX4" fmla="*/ 7479 w 4108450"/>
              <a:gd name="connsiteY4" fmla="*/ 9617 h 666750"/>
              <a:gd name="connsiteX5" fmla="*/ 1260086 w 4108450"/>
              <a:gd name="connsiteY5" fmla="*/ 9617 h 666750"/>
              <a:gd name="connsiteX6" fmla="*/ 1894693 w 4108450"/>
              <a:gd name="connsiteY6" fmla="*/ 643666 h 666750"/>
              <a:gd name="connsiteX7" fmla="*/ 4109591 w 4108450"/>
              <a:gd name="connsiteY7" fmla="*/ 643666 h 666750"/>
              <a:gd name="connsiteX8" fmla="*/ 4109591 w 4108450"/>
              <a:gd name="connsiteY8" fmla="*/ 667598 h 666750"/>
              <a:gd name="connsiteX9" fmla="*/ 4109591 w 4108450"/>
              <a:gd name="connsiteY9" fmla="*/ 667598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8450" h="666750">
                <a:moveTo>
                  <a:pt x="4109591" y="667598"/>
                </a:moveTo>
                <a:lnTo>
                  <a:pt x="1884792" y="667598"/>
                </a:lnTo>
                <a:lnTo>
                  <a:pt x="1250185" y="33549"/>
                </a:lnTo>
                <a:lnTo>
                  <a:pt x="7479" y="33549"/>
                </a:lnTo>
                <a:lnTo>
                  <a:pt x="7479" y="9617"/>
                </a:lnTo>
                <a:lnTo>
                  <a:pt x="1260086" y="9617"/>
                </a:lnTo>
                <a:lnTo>
                  <a:pt x="1894693" y="643666"/>
                </a:lnTo>
                <a:lnTo>
                  <a:pt x="4109591" y="643666"/>
                </a:lnTo>
                <a:lnTo>
                  <a:pt x="4109591" y="667598"/>
                </a:lnTo>
                <a:lnTo>
                  <a:pt x="4109591" y="667598"/>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0"/>
          <p:cNvSpPr/>
          <p:nvPr/>
        </p:nvSpPr>
        <p:spPr>
          <a:xfrm>
            <a:off x="12706350" y="1289050"/>
            <a:ext cx="5530850" cy="654050"/>
          </a:xfrm>
          <a:custGeom>
            <a:avLst/>
            <a:gdLst>
              <a:gd name="connsiteX0" fmla="*/ 5543447 w 5530850"/>
              <a:gd name="connsiteY0" fmla="*/ 654082 h 654050"/>
              <a:gd name="connsiteX1" fmla="*/ 2433806 w 5530850"/>
              <a:gd name="connsiteY1" fmla="*/ 654082 h 654050"/>
              <a:gd name="connsiteX2" fmla="*/ 1842146 w 5530850"/>
              <a:gd name="connsiteY2" fmla="*/ 58752 h 654050"/>
              <a:gd name="connsiteX3" fmla="*/ 6986 w 5530850"/>
              <a:gd name="connsiteY3" fmla="*/ 58752 h 654050"/>
              <a:gd name="connsiteX4" fmla="*/ 6986 w 5530850"/>
              <a:gd name="connsiteY4" fmla="*/ 15907 h 654050"/>
              <a:gd name="connsiteX5" fmla="*/ 1859722 w 5530850"/>
              <a:gd name="connsiteY5" fmla="*/ 15907 h 654050"/>
              <a:gd name="connsiteX6" fmla="*/ 2451382 w 5530850"/>
              <a:gd name="connsiteY6" fmla="*/ 611238 h 654050"/>
              <a:gd name="connsiteX7" fmla="*/ 5543447 w 5530850"/>
              <a:gd name="connsiteY7" fmla="*/ 611238 h 654050"/>
              <a:gd name="connsiteX8" fmla="*/ 5543447 w 5530850"/>
              <a:gd name="connsiteY8" fmla="*/ 654082 h 654050"/>
              <a:gd name="connsiteX9" fmla="*/ 5543447 w 5530850"/>
              <a:gd name="connsiteY9" fmla="*/ 654082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850" h="654050">
                <a:moveTo>
                  <a:pt x="5543447" y="654082"/>
                </a:moveTo>
                <a:lnTo>
                  <a:pt x="2433806" y="654082"/>
                </a:lnTo>
                <a:lnTo>
                  <a:pt x="1842146" y="58752"/>
                </a:lnTo>
                <a:lnTo>
                  <a:pt x="6986" y="58752"/>
                </a:lnTo>
                <a:lnTo>
                  <a:pt x="6986" y="15907"/>
                </a:lnTo>
                <a:lnTo>
                  <a:pt x="1859722" y="15907"/>
                </a:lnTo>
                <a:lnTo>
                  <a:pt x="2451382" y="611238"/>
                </a:lnTo>
                <a:lnTo>
                  <a:pt x="5543447" y="611238"/>
                </a:lnTo>
                <a:lnTo>
                  <a:pt x="5543447" y="654082"/>
                </a:lnTo>
                <a:lnTo>
                  <a:pt x="5543447" y="654082"/>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1"/>
          <p:cNvSpPr/>
          <p:nvPr/>
        </p:nvSpPr>
        <p:spPr>
          <a:xfrm>
            <a:off x="14801850" y="1568450"/>
            <a:ext cx="1555750" cy="336550"/>
          </a:xfrm>
          <a:custGeom>
            <a:avLst/>
            <a:gdLst>
              <a:gd name="connsiteX0" fmla="*/ 12087 w 1555750"/>
              <a:gd name="connsiteY0" fmla="*/ 16346 h 336550"/>
              <a:gd name="connsiteX1" fmla="*/ 1243969 w 1555750"/>
              <a:gd name="connsiteY1" fmla="*/ 16346 h 336550"/>
              <a:gd name="connsiteX2" fmla="*/ 1562441 w 1555750"/>
              <a:gd name="connsiteY2" fmla="*/ 336931 h 336550"/>
              <a:gd name="connsiteX3" fmla="*/ 347243 w 1555750"/>
              <a:gd name="connsiteY3" fmla="*/ 336931 h 336550"/>
              <a:gd name="connsiteX4" fmla="*/ 12087 w 1555750"/>
              <a:gd name="connsiteY4" fmla="*/ 16346 h 336550"/>
              <a:gd name="connsiteX5" fmla="*/ 12087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2087" y="16346"/>
                </a:moveTo>
                <a:lnTo>
                  <a:pt x="1243969" y="16346"/>
                </a:lnTo>
                <a:lnTo>
                  <a:pt x="1562441" y="336931"/>
                </a:lnTo>
                <a:lnTo>
                  <a:pt x="347243" y="336931"/>
                </a:lnTo>
                <a:lnTo>
                  <a:pt x="12087" y="16346"/>
                </a:lnTo>
                <a:lnTo>
                  <a:pt x="12087"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2"/>
          <p:cNvSpPr/>
          <p:nvPr/>
        </p:nvSpPr>
        <p:spPr>
          <a:xfrm>
            <a:off x="16300450" y="1568450"/>
            <a:ext cx="1555750" cy="336550"/>
          </a:xfrm>
          <a:custGeom>
            <a:avLst/>
            <a:gdLst>
              <a:gd name="connsiteX0" fmla="*/ 14982 w 1555750"/>
              <a:gd name="connsiteY0" fmla="*/ 16346 h 336550"/>
              <a:gd name="connsiteX1" fmla="*/ 1246565 w 1555750"/>
              <a:gd name="connsiteY1" fmla="*/ 16346 h 336550"/>
              <a:gd name="connsiteX2" fmla="*/ 1565333 w 1555750"/>
              <a:gd name="connsiteY2" fmla="*/ 336931 h 336550"/>
              <a:gd name="connsiteX3" fmla="*/ 349839 w 1555750"/>
              <a:gd name="connsiteY3" fmla="*/ 336931 h 336550"/>
              <a:gd name="connsiteX4" fmla="*/ 14982 w 1555750"/>
              <a:gd name="connsiteY4" fmla="*/ 16346 h 336550"/>
              <a:gd name="connsiteX5" fmla="*/ 14982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4982" y="16346"/>
                </a:moveTo>
                <a:lnTo>
                  <a:pt x="1246565" y="16346"/>
                </a:lnTo>
                <a:lnTo>
                  <a:pt x="1565333" y="336931"/>
                </a:lnTo>
                <a:lnTo>
                  <a:pt x="349839" y="336931"/>
                </a:lnTo>
                <a:lnTo>
                  <a:pt x="14982" y="16346"/>
                </a:lnTo>
                <a:lnTo>
                  <a:pt x="14982"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3"/>
          <p:cNvSpPr/>
          <p:nvPr/>
        </p:nvSpPr>
        <p:spPr>
          <a:xfrm>
            <a:off x="13100050" y="1466850"/>
            <a:ext cx="1428750" cy="158750"/>
          </a:xfrm>
          <a:custGeom>
            <a:avLst/>
            <a:gdLst>
              <a:gd name="connsiteX0" fmla="*/ 1432656 w 1428750"/>
              <a:gd name="connsiteY0" fmla="*/ 169179 h 158750"/>
              <a:gd name="connsiteX1" fmla="*/ 1047450 w 1428750"/>
              <a:gd name="connsiteY1" fmla="*/ 169179 h 158750"/>
              <a:gd name="connsiteX2" fmla="*/ 918156 w 1428750"/>
              <a:gd name="connsiteY2" fmla="*/ 39147 h 158750"/>
              <a:gd name="connsiteX3" fmla="*/ 9811 w 1428750"/>
              <a:gd name="connsiteY3" fmla="*/ 39147 h 158750"/>
              <a:gd name="connsiteX4" fmla="*/ 9811 w 1428750"/>
              <a:gd name="connsiteY4" fmla="*/ 16676 h 158750"/>
              <a:gd name="connsiteX5" fmla="*/ 927391 w 1428750"/>
              <a:gd name="connsiteY5" fmla="*/ 16676 h 158750"/>
              <a:gd name="connsiteX6" fmla="*/ 1056687 w 1428750"/>
              <a:gd name="connsiteY6" fmla="*/ 146708 h 158750"/>
              <a:gd name="connsiteX7" fmla="*/ 1432656 w 1428750"/>
              <a:gd name="connsiteY7" fmla="*/ 146708 h 158750"/>
              <a:gd name="connsiteX8" fmla="*/ 1432656 w 1428750"/>
              <a:gd name="connsiteY8" fmla="*/ 169179 h 158750"/>
              <a:gd name="connsiteX9" fmla="*/ 1432656 w 1428750"/>
              <a:gd name="connsiteY9" fmla="*/ 16917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0" h="158750">
                <a:moveTo>
                  <a:pt x="1432656" y="169179"/>
                </a:moveTo>
                <a:lnTo>
                  <a:pt x="1047450" y="169179"/>
                </a:lnTo>
                <a:lnTo>
                  <a:pt x="918156" y="39147"/>
                </a:lnTo>
                <a:lnTo>
                  <a:pt x="9811" y="39147"/>
                </a:lnTo>
                <a:lnTo>
                  <a:pt x="9811" y="16676"/>
                </a:lnTo>
                <a:lnTo>
                  <a:pt x="927391" y="16676"/>
                </a:lnTo>
                <a:lnTo>
                  <a:pt x="1056687" y="146708"/>
                </a:lnTo>
                <a:lnTo>
                  <a:pt x="1432656" y="146708"/>
                </a:lnTo>
                <a:lnTo>
                  <a:pt x="1432656" y="169179"/>
                </a:lnTo>
                <a:lnTo>
                  <a:pt x="1432656" y="16917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5"/>
          <p:cNvPicPr>
            <a:picLocks noChangeAspect="1"/>
          </p:cNvPicPr>
          <p:nvPr/>
        </p:nvPicPr>
        <p:blipFill>
          <a:blip r:embed="rId2"/>
          <a:stretch>
            <a:fillRect/>
          </a:stretch>
        </p:blipFill>
        <p:spPr>
          <a:xfrm>
            <a:off x="14241780" y="7726680"/>
            <a:ext cx="4046220" cy="2042160"/>
          </a:xfrm>
          <a:prstGeom prst="rect">
            <a:avLst/>
          </a:prstGeom>
        </p:spPr>
      </p:pic>
      <p:sp>
        <p:nvSpPr>
          <p:cNvPr id="14" name="TextBox 15"/>
          <p:cNvSpPr txBox="1"/>
          <p:nvPr/>
        </p:nvSpPr>
        <p:spPr>
          <a:xfrm>
            <a:off x="524019" y="2210196"/>
            <a:ext cx="5148119"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KULLANICISI</a:t>
            </a:r>
            <a:endParaRPr lang="en-US" altLang="zh-CN" sz="4000" b="1" dirty="0">
              <a:solidFill>
                <a:srgbClr val="3BEBE6"/>
              </a:solidFill>
              <a:latin typeface="+mj-lt"/>
              <a:ea typeface="Times New Roman"/>
              <a:cs typeface="Times New Roman" panose="02020603050405020304" pitchFamily="18" charset="0"/>
            </a:endParaRPr>
          </a:p>
        </p:txBody>
      </p:sp>
      <p:sp>
        <p:nvSpPr>
          <p:cNvPr id="16" name="TextBox 15">
            <a:extLst>
              <a:ext uri="{FF2B5EF4-FFF2-40B4-BE49-F238E27FC236}">
                <a16:creationId xmlns:a16="http://schemas.microsoft.com/office/drawing/2014/main" id="{A3879877-CDF9-C8BE-94AD-A9C223CB1258}"/>
              </a:ext>
            </a:extLst>
          </p:cNvPr>
          <p:cNvSpPr txBox="1"/>
          <p:nvPr/>
        </p:nvSpPr>
        <p:spPr>
          <a:xfrm>
            <a:off x="6419993" y="825003"/>
            <a:ext cx="5797263"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FİRMA TANITIMI</a:t>
            </a:r>
            <a:endParaRPr lang="en-US" altLang="zh-CN" sz="5400" b="1" dirty="0">
              <a:solidFill>
                <a:srgbClr val="3BEBE6"/>
              </a:solidFill>
              <a:latin typeface="+mj-lt"/>
              <a:ea typeface="Times New Roman"/>
              <a:cs typeface="Times New Roman" panose="02020603050405020304" pitchFamily="18" charset="0"/>
            </a:endParaRPr>
          </a:p>
        </p:txBody>
      </p:sp>
      <p:sp>
        <p:nvSpPr>
          <p:cNvPr id="17" name="TextBox 15">
            <a:extLst>
              <a:ext uri="{FF2B5EF4-FFF2-40B4-BE49-F238E27FC236}">
                <a16:creationId xmlns:a16="http://schemas.microsoft.com/office/drawing/2014/main" id="{DCA857FC-08D6-94CD-02FF-87036C648F03}"/>
              </a:ext>
            </a:extLst>
          </p:cNvPr>
          <p:cNvSpPr txBox="1"/>
          <p:nvPr/>
        </p:nvSpPr>
        <p:spPr>
          <a:xfrm>
            <a:off x="517668" y="2996443"/>
            <a:ext cx="1296845"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BRİSA</a:t>
            </a:r>
            <a:endParaRPr lang="en-US" altLang="zh-CN" sz="3600" b="1" dirty="0">
              <a:solidFill>
                <a:schemeClr val="bg1"/>
              </a:solidFill>
              <a:latin typeface="+mj-lt"/>
              <a:ea typeface="Times New Roman"/>
              <a:cs typeface="Times New Roman" panose="02020603050405020304" pitchFamily="18" charset="0"/>
            </a:endParaRPr>
          </a:p>
        </p:txBody>
      </p:sp>
      <p:sp>
        <p:nvSpPr>
          <p:cNvPr id="20" name="TextBox 15">
            <a:extLst>
              <a:ext uri="{FF2B5EF4-FFF2-40B4-BE49-F238E27FC236}">
                <a16:creationId xmlns:a16="http://schemas.microsoft.com/office/drawing/2014/main" id="{887EC34B-FB94-8AF7-DAAA-64CDE4E0092F}"/>
              </a:ext>
            </a:extLst>
          </p:cNvPr>
          <p:cNvSpPr txBox="1"/>
          <p:nvPr/>
        </p:nvSpPr>
        <p:spPr>
          <a:xfrm>
            <a:off x="530368" y="3722297"/>
            <a:ext cx="17332182" cy="1354217"/>
          </a:xfrm>
          <a:prstGeom prst="rect">
            <a:avLst/>
          </a:prstGeom>
          <a:noFill/>
        </p:spPr>
        <p:txBody>
          <a:bodyPr wrap="square" lIns="0" tIns="0" rIns="0" bIns="0" rtlCol="0">
            <a:spAutoFit/>
          </a:bodyPr>
          <a:lstStyle/>
          <a:p>
            <a:pPr marL="0">
              <a:lnSpc>
                <a:spcPct val="100000"/>
              </a:lnSpc>
            </a:pPr>
            <a:r>
              <a:rPr lang="tr-TR" altLang="zh-CN" sz="2200" dirty="0">
                <a:solidFill>
                  <a:schemeClr val="bg1"/>
                </a:solidFill>
                <a:latin typeface="+mj-lt"/>
                <a:ea typeface="Times New Roman"/>
                <a:cs typeface="Times New Roman" panose="02020603050405020304" pitchFamily="18" charset="0"/>
              </a:rPr>
              <a:t>Ürün ve hizmet markalarımızla iş ortaklarımıza ve müşterilerimize değer katıyoruz. Bridgestone, Lassa, </a:t>
            </a:r>
            <a:r>
              <a:rPr lang="tr-TR" altLang="zh-CN" sz="2200" dirty="0" err="1">
                <a:solidFill>
                  <a:schemeClr val="bg1"/>
                </a:solidFill>
                <a:latin typeface="+mj-lt"/>
                <a:ea typeface="Times New Roman"/>
                <a:cs typeface="Times New Roman" panose="02020603050405020304" pitchFamily="18" charset="0"/>
              </a:rPr>
              <a:t>Firestone</a:t>
            </a:r>
            <a:r>
              <a:rPr lang="tr-TR" altLang="zh-CN" sz="2200" dirty="0">
                <a:solidFill>
                  <a:schemeClr val="bg1"/>
                </a:solidFill>
                <a:latin typeface="+mj-lt"/>
                <a:ea typeface="Times New Roman"/>
                <a:cs typeface="Times New Roman" panose="02020603050405020304" pitchFamily="18" charset="0"/>
              </a:rPr>
              <a:t>, </a:t>
            </a:r>
            <a:r>
              <a:rPr lang="tr-TR" altLang="zh-CN" sz="2200" dirty="0" err="1">
                <a:solidFill>
                  <a:schemeClr val="bg1"/>
                </a:solidFill>
                <a:latin typeface="+mj-lt"/>
                <a:ea typeface="Times New Roman"/>
                <a:cs typeface="Times New Roman" panose="02020603050405020304" pitchFamily="18" charset="0"/>
              </a:rPr>
              <a:t>Dayton</a:t>
            </a:r>
            <a:r>
              <a:rPr lang="tr-TR" altLang="zh-CN" sz="2200" dirty="0">
                <a:solidFill>
                  <a:schemeClr val="bg1"/>
                </a:solidFill>
                <a:latin typeface="+mj-lt"/>
                <a:ea typeface="Times New Roman"/>
                <a:cs typeface="Times New Roman" panose="02020603050405020304" pitchFamily="18" charset="0"/>
              </a:rPr>
              <a:t> ve </a:t>
            </a:r>
            <a:r>
              <a:rPr lang="tr-TR" altLang="zh-CN" sz="2200" dirty="0" err="1">
                <a:solidFill>
                  <a:schemeClr val="bg1"/>
                </a:solidFill>
                <a:latin typeface="+mj-lt"/>
                <a:ea typeface="Times New Roman"/>
                <a:cs typeface="Times New Roman" panose="02020603050405020304" pitchFamily="18" charset="0"/>
              </a:rPr>
              <a:t>Kinesis</a:t>
            </a:r>
            <a:r>
              <a:rPr lang="tr-TR" altLang="zh-CN" sz="2200" dirty="0">
                <a:solidFill>
                  <a:schemeClr val="bg1"/>
                </a:solidFill>
                <a:latin typeface="+mj-lt"/>
                <a:ea typeface="Times New Roman"/>
                <a:cs typeface="Times New Roman" panose="02020603050405020304" pitchFamily="18" charset="0"/>
              </a:rPr>
              <a:t> lastik markaları, </a:t>
            </a:r>
            <a:r>
              <a:rPr lang="tr-TR" altLang="zh-CN" sz="2200" dirty="0" err="1">
                <a:solidFill>
                  <a:schemeClr val="bg1"/>
                </a:solidFill>
                <a:latin typeface="+mj-lt"/>
                <a:ea typeface="Times New Roman"/>
                <a:cs typeface="Times New Roman" panose="02020603050405020304" pitchFamily="18" charset="0"/>
              </a:rPr>
              <a:t>Bandag</a:t>
            </a:r>
            <a:r>
              <a:rPr lang="tr-TR" altLang="zh-CN" sz="2200" dirty="0">
                <a:solidFill>
                  <a:schemeClr val="bg1"/>
                </a:solidFill>
                <a:latin typeface="+mj-lt"/>
                <a:ea typeface="Times New Roman"/>
                <a:cs typeface="Times New Roman" panose="02020603050405020304" pitchFamily="18" charset="0"/>
              </a:rPr>
              <a:t> kaplama ana markalarının </a:t>
            </a:r>
            <a:r>
              <a:rPr lang="tr-TR" altLang="zh-CN" sz="2200" dirty="0" err="1">
                <a:solidFill>
                  <a:schemeClr val="bg1"/>
                </a:solidFill>
                <a:latin typeface="+mj-lt"/>
                <a:ea typeface="Times New Roman"/>
                <a:cs typeface="Times New Roman" panose="02020603050405020304" pitchFamily="18" charset="0"/>
              </a:rPr>
              <a:t>yanısıra</a:t>
            </a:r>
            <a:r>
              <a:rPr lang="tr-TR" altLang="zh-CN" sz="2200" dirty="0">
                <a:solidFill>
                  <a:schemeClr val="bg1"/>
                </a:solidFill>
                <a:latin typeface="+mj-lt"/>
                <a:ea typeface="Times New Roman"/>
                <a:cs typeface="Times New Roman" panose="02020603050405020304" pitchFamily="18" charset="0"/>
              </a:rPr>
              <a:t> </a:t>
            </a:r>
            <a:r>
              <a:rPr lang="tr-TR" altLang="zh-CN" sz="2200" dirty="0" err="1">
                <a:solidFill>
                  <a:schemeClr val="bg1"/>
                </a:solidFill>
                <a:latin typeface="+mj-lt"/>
                <a:ea typeface="Times New Roman"/>
                <a:cs typeface="Times New Roman" panose="02020603050405020304" pitchFamily="18" charset="0"/>
              </a:rPr>
              <a:t>Otopratik</a:t>
            </a:r>
            <a:r>
              <a:rPr lang="tr-TR" altLang="zh-CN" sz="2200" dirty="0">
                <a:solidFill>
                  <a:schemeClr val="bg1"/>
                </a:solidFill>
                <a:latin typeface="+mj-lt"/>
                <a:ea typeface="Times New Roman"/>
                <a:cs typeface="Times New Roman" panose="02020603050405020304" pitchFamily="18" charset="0"/>
              </a:rPr>
              <a:t>, </a:t>
            </a:r>
            <a:r>
              <a:rPr lang="tr-TR" altLang="zh-CN" sz="2200" dirty="0" err="1">
                <a:solidFill>
                  <a:schemeClr val="bg1"/>
                </a:solidFill>
                <a:latin typeface="+mj-lt"/>
                <a:ea typeface="Times New Roman"/>
                <a:cs typeface="Times New Roman" panose="02020603050405020304" pitchFamily="18" charset="0"/>
              </a:rPr>
              <a:t>Propratik</a:t>
            </a:r>
            <a:r>
              <a:rPr lang="tr-TR" altLang="zh-CN" sz="2200" dirty="0">
                <a:solidFill>
                  <a:schemeClr val="bg1"/>
                </a:solidFill>
                <a:latin typeface="+mj-lt"/>
                <a:ea typeface="Times New Roman"/>
                <a:cs typeface="Times New Roman" panose="02020603050405020304" pitchFamily="18" charset="0"/>
              </a:rPr>
              <a:t>, Lastiğim, Lastik Vs., tabelalı satış, hizmet ve servis noktaları, Bridgestone Box ve lastik.com.tr alternatif satış kanalları, </a:t>
            </a:r>
            <a:r>
              <a:rPr lang="tr-TR" altLang="zh-CN" sz="2200" dirty="0" err="1">
                <a:solidFill>
                  <a:schemeClr val="bg1"/>
                </a:solidFill>
                <a:latin typeface="+mj-lt"/>
                <a:ea typeface="Times New Roman"/>
                <a:cs typeface="Times New Roman" panose="02020603050405020304" pitchFamily="18" charset="0"/>
              </a:rPr>
              <a:t>Profleet</a:t>
            </a:r>
            <a:r>
              <a:rPr lang="tr-TR" altLang="zh-CN" sz="2200" dirty="0">
                <a:solidFill>
                  <a:schemeClr val="bg1"/>
                </a:solidFill>
                <a:latin typeface="+mj-lt"/>
                <a:ea typeface="Times New Roman"/>
                <a:cs typeface="Times New Roman" panose="02020603050405020304" pitchFamily="18" charset="0"/>
              </a:rPr>
              <a:t>, </a:t>
            </a:r>
            <a:r>
              <a:rPr lang="tr-TR" altLang="zh-CN" sz="2200" dirty="0" err="1">
                <a:solidFill>
                  <a:schemeClr val="bg1"/>
                </a:solidFill>
                <a:latin typeface="+mj-lt"/>
                <a:ea typeface="Times New Roman"/>
                <a:cs typeface="Times New Roman" panose="02020603050405020304" pitchFamily="18" charset="0"/>
              </a:rPr>
              <a:t>Mobilfix</a:t>
            </a:r>
            <a:r>
              <a:rPr lang="tr-TR" altLang="zh-CN" sz="2200" dirty="0">
                <a:solidFill>
                  <a:schemeClr val="bg1"/>
                </a:solidFill>
                <a:latin typeface="+mj-lt"/>
                <a:ea typeface="Times New Roman"/>
                <a:cs typeface="Times New Roman" panose="02020603050405020304" pitchFamily="18" charset="0"/>
              </a:rPr>
              <a:t> ve Lastik Oteli (lastik saklama hizmeti) hizmetlerimiz ve Brisa Akademi eğitim kanalımız ile sektöre öncülük ediyor ve müşterilerimize değer katıyoruz. </a:t>
            </a:r>
          </a:p>
        </p:txBody>
      </p:sp>
      <p:sp>
        <p:nvSpPr>
          <p:cNvPr id="22" name="TextBox 15">
            <a:extLst>
              <a:ext uri="{FF2B5EF4-FFF2-40B4-BE49-F238E27FC236}">
                <a16:creationId xmlns:a16="http://schemas.microsoft.com/office/drawing/2014/main" id="{CD0267EF-C4B9-5038-A595-2FF77FC5E1EF}"/>
              </a:ext>
            </a:extLst>
          </p:cNvPr>
          <p:cNvSpPr txBox="1"/>
          <p:nvPr/>
        </p:nvSpPr>
        <p:spPr>
          <a:xfrm>
            <a:off x="524018" y="5565577"/>
            <a:ext cx="5148120"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TEDARİKÇİSİ</a:t>
            </a:r>
            <a:endParaRPr lang="en-US" altLang="zh-CN" sz="4000" b="1" dirty="0">
              <a:solidFill>
                <a:srgbClr val="3BEBE6"/>
              </a:solidFill>
              <a:latin typeface="+mj-lt"/>
              <a:ea typeface="Times New Roman"/>
              <a:cs typeface="Times New Roman" panose="02020603050405020304" pitchFamily="18" charset="0"/>
            </a:endParaRPr>
          </a:p>
        </p:txBody>
      </p:sp>
      <p:sp>
        <p:nvSpPr>
          <p:cNvPr id="23" name="TextBox 15">
            <a:extLst>
              <a:ext uri="{FF2B5EF4-FFF2-40B4-BE49-F238E27FC236}">
                <a16:creationId xmlns:a16="http://schemas.microsoft.com/office/drawing/2014/main" id="{128C8A35-D71D-A55B-0424-F8CD25D7C438}"/>
              </a:ext>
            </a:extLst>
          </p:cNvPr>
          <p:cNvSpPr txBox="1"/>
          <p:nvPr/>
        </p:nvSpPr>
        <p:spPr>
          <a:xfrm>
            <a:off x="524018" y="6338384"/>
            <a:ext cx="1717532"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DISTANT</a:t>
            </a:r>
            <a:endParaRPr lang="en-US" altLang="zh-CN" sz="3600" b="1" dirty="0">
              <a:solidFill>
                <a:schemeClr val="bg1"/>
              </a:solidFill>
              <a:latin typeface="+mj-lt"/>
              <a:ea typeface="Times New Roman"/>
              <a:cs typeface="Times New Roman" panose="02020603050405020304" pitchFamily="18" charset="0"/>
            </a:endParaRPr>
          </a:p>
        </p:txBody>
      </p:sp>
      <p:sp>
        <p:nvSpPr>
          <p:cNvPr id="24" name="TextBox 15">
            <a:extLst>
              <a:ext uri="{FF2B5EF4-FFF2-40B4-BE49-F238E27FC236}">
                <a16:creationId xmlns:a16="http://schemas.microsoft.com/office/drawing/2014/main" id="{2EF4BC26-2010-3D9A-37FB-A5FEA5C2AB7D}"/>
              </a:ext>
            </a:extLst>
          </p:cNvPr>
          <p:cNvSpPr txBox="1"/>
          <p:nvPr/>
        </p:nvSpPr>
        <p:spPr>
          <a:xfrm>
            <a:off x="530368" y="7049636"/>
            <a:ext cx="17325832" cy="1015663"/>
          </a:xfrm>
          <a:prstGeom prst="rect">
            <a:avLst/>
          </a:prstGeom>
          <a:noFill/>
        </p:spPr>
        <p:txBody>
          <a:bodyPr wrap="square" lIns="0" tIns="0" rIns="0" bIns="0" rtlCol="0">
            <a:spAutoFit/>
          </a:bodyPr>
          <a:lstStyle/>
          <a:p>
            <a:pPr marL="0">
              <a:lnSpc>
                <a:spcPct val="100000"/>
              </a:lnSpc>
            </a:pPr>
            <a:r>
              <a:rPr lang="tr-TR" altLang="zh-CN" sz="2200" dirty="0" err="1">
                <a:solidFill>
                  <a:schemeClr val="bg1"/>
                </a:solidFill>
                <a:latin typeface="+mj-lt"/>
                <a:ea typeface="Times New Roman"/>
                <a:cs typeface="Times New Roman" panose="02020603050405020304" pitchFamily="18" charset="0"/>
              </a:rPr>
              <a:t>Distant</a:t>
            </a:r>
            <a:r>
              <a:rPr lang="tr-TR" altLang="zh-CN" sz="2200" dirty="0">
                <a:solidFill>
                  <a:schemeClr val="bg1"/>
                </a:solidFill>
                <a:latin typeface="+mj-lt"/>
                <a:ea typeface="Times New Roman"/>
                <a:cs typeface="Times New Roman" panose="02020603050405020304" pitchFamily="18" charset="0"/>
              </a:rPr>
              <a:t> görüntü işleme, makina öğrenmesi ve artırılmış gerçeklik </a:t>
            </a:r>
            <a:r>
              <a:rPr lang="tr-TR" altLang="zh-CN" sz="2200" dirty="0" err="1">
                <a:solidFill>
                  <a:schemeClr val="bg1"/>
                </a:solidFill>
                <a:latin typeface="+mj-lt"/>
                <a:ea typeface="Times New Roman"/>
                <a:cs typeface="Times New Roman" panose="02020603050405020304" pitchFamily="18" charset="0"/>
              </a:rPr>
              <a:t>teknolojilerinikullanarak</a:t>
            </a:r>
            <a:r>
              <a:rPr lang="tr-TR" altLang="zh-CN" sz="2200" dirty="0">
                <a:solidFill>
                  <a:schemeClr val="bg1"/>
                </a:solidFill>
                <a:latin typeface="+mj-lt"/>
                <a:ea typeface="Times New Roman"/>
                <a:cs typeface="Times New Roman" panose="02020603050405020304" pitchFamily="18" charset="0"/>
              </a:rPr>
              <a:t> akıllı mobil platformların geliştirilmesini sağlayan bir bulut servis geliştirmektedir. Mobil cihazlarda gerçekleştirilen yapay zeka çözümleri ve artırılmış gerçeklik tasarımı konularında yetkin takımıyla globalde rekabet avantajına sahip bir konumdadır.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8170779" y="1119723"/>
            <a:ext cx="1931202"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ÇAĞRI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983048" y="3224333"/>
            <a:ext cx="2545965" cy="67710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400" b="1" dirty="0">
                <a:solidFill>
                  <a:srgbClr val="3BEBE6"/>
                </a:solidFill>
                <a:latin typeface="+mj-lt"/>
                <a:ea typeface="Times New Roman"/>
                <a:cs typeface="Times New Roman" panose="02020603050405020304" pitchFamily="18" charset="0"/>
              </a:rPr>
              <a:t>BRIDEPTH</a:t>
            </a:r>
            <a:endParaRPr lang="en-US" altLang="zh-CN" sz="4400" b="1" dirty="0">
              <a:solidFill>
                <a:srgbClr val="3BEBE6"/>
              </a:solidFill>
              <a:latin typeface="+mj-lt"/>
              <a:ea typeface="Times New Roman"/>
              <a:cs typeface="Times New Roman" panose="02020603050405020304" pitchFamily="18" charset="0"/>
            </a:endParaRPr>
          </a:p>
        </p:txBody>
      </p:sp>
      <p:sp>
        <p:nvSpPr>
          <p:cNvPr id="6" name="TextBox 15">
            <a:extLst>
              <a:ext uri="{FF2B5EF4-FFF2-40B4-BE49-F238E27FC236}">
                <a16:creationId xmlns:a16="http://schemas.microsoft.com/office/drawing/2014/main" id="{60A51E38-BCB0-0ADE-432A-485EA431DEED}"/>
              </a:ext>
            </a:extLst>
          </p:cNvPr>
          <p:cNvSpPr txBox="1"/>
          <p:nvPr/>
        </p:nvSpPr>
        <p:spPr>
          <a:xfrm>
            <a:off x="983047" y="4000567"/>
            <a:ext cx="4217602"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chemeClr val="bg1"/>
                </a:solidFill>
                <a:latin typeface="+mj-lt"/>
                <a:ea typeface="Times New Roman"/>
                <a:cs typeface="Times New Roman" panose="02020603050405020304" pitchFamily="18" charset="0"/>
              </a:rPr>
              <a:t>BRİSA | OTOMOTİV</a:t>
            </a:r>
            <a:endParaRPr lang="en-US" altLang="zh-CN" sz="4000" b="1" dirty="0">
              <a:solidFill>
                <a:schemeClr val="bg1"/>
              </a:solidFill>
              <a:latin typeface="+mj-lt"/>
              <a:ea typeface="Times New Roman"/>
              <a:cs typeface="Times New Roman" panose="02020603050405020304" pitchFamily="18" charset="0"/>
            </a:endParaRPr>
          </a:p>
        </p:txBody>
      </p:sp>
      <p:sp>
        <p:nvSpPr>
          <p:cNvPr id="7" name="TextBox 15">
            <a:extLst>
              <a:ext uri="{FF2B5EF4-FFF2-40B4-BE49-F238E27FC236}">
                <a16:creationId xmlns:a16="http://schemas.microsoft.com/office/drawing/2014/main" id="{D9920CB9-52EE-1FC6-E354-0A744F13C338}"/>
              </a:ext>
            </a:extLst>
          </p:cNvPr>
          <p:cNvSpPr txBox="1"/>
          <p:nvPr/>
        </p:nvSpPr>
        <p:spPr>
          <a:xfrm>
            <a:off x="983048" y="4757413"/>
            <a:ext cx="1645852"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TANIM</a:t>
            </a:r>
            <a:endParaRPr lang="en-US" altLang="zh-CN" sz="40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49" y="5749515"/>
            <a:ext cx="16321900" cy="2215991"/>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Lastik diş derinliğini ölçmek için ek olarak alet satın almaya ve muhafaza etmeye gerek kalmadan telefon kamerası ile diş derinliğini ölçebilecek bir sistem oluşturmak.</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Diş Derinliği: Lastik sırt bölgesinde bulunan kanallar zemindeki suların toplanıp aktarılmasını sağlar. Kanalların lastik tanımları içerisinde belirlenen minimum derinlik değeri bulunmaktadır. Bu minimum derinlik değeri lastik tipine ve boyutuna göre değişmekle beraber yazlık lastikler için ortalama 3 mm, kışlık lastikler için ortalama 4 mm olarak bilinir.</a:t>
            </a:r>
            <a:endParaRPr lang="en-US" altLang="zh-CN" sz="2400" dirty="0">
              <a:solidFill>
                <a:schemeClr val="bg1"/>
              </a:solidFill>
              <a:latin typeface="+mj-lt"/>
              <a:ea typeface="Times New Roman"/>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7" name="TextBox 15">
            <a:extLst>
              <a:ext uri="{FF2B5EF4-FFF2-40B4-BE49-F238E27FC236}">
                <a16:creationId xmlns:a16="http://schemas.microsoft.com/office/drawing/2014/main" id="{D9920CB9-52EE-1FC6-E354-0A744F13C338}"/>
              </a:ext>
            </a:extLst>
          </p:cNvPr>
          <p:cNvSpPr txBox="1"/>
          <p:nvPr/>
        </p:nvSpPr>
        <p:spPr>
          <a:xfrm>
            <a:off x="1818835" y="3411497"/>
            <a:ext cx="2003038"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BEKLENTİ</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1818834" y="4295179"/>
            <a:ext cx="7746613" cy="2954655"/>
          </a:xfrm>
          <a:prstGeom prst="rect">
            <a:avLst/>
          </a:prstGeom>
          <a:noFill/>
          <a:ln>
            <a:solidFill>
              <a:schemeClr val="bg1"/>
            </a:solidFill>
          </a:ln>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Yeni nesil telefonlardaki derinlik sensörünü kullanarak lastiğin sırt bölgesinde bulunan diş derinliğini yeni yazılacak bir mobil uygulama ile hesaplamak.</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Önceliğimiz lastik diş derinliğini artırılmış gerçeklik ile ölçebilmek. Ardından ölçtüğümüz verileri kaydedip lastiğin geçmişteki diş derinliği verilerini ve aşınma trendini izleyebilmek.</a:t>
            </a:r>
            <a:endParaRPr lang="en-US" altLang="zh-CN" sz="2400" dirty="0">
              <a:solidFill>
                <a:schemeClr val="bg1"/>
              </a:solidFill>
              <a:latin typeface="+mj-lt"/>
              <a:ea typeface="Times New Roman"/>
              <a:cs typeface="Times New Roman" panose="02020603050405020304" pitchFamily="18" charset="0"/>
            </a:endParaRPr>
          </a:p>
        </p:txBody>
      </p:sp>
      <p:sp>
        <p:nvSpPr>
          <p:cNvPr id="4" name="TextBox 15">
            <a:extLst>
              <a:ext uri="{FF2B5EF4-FFF2-40B4-BE49-F238E27FC236}">
                <a16:creationId xmlns:a16="http://schemas.microsoft.com/office/drawing/2014/main" id="{871D8B18-4071-7820-0477-6F550412E0C4}"/>
              </a:ext>
            </a:extLst>
          </p:cNvPr>
          <p:cNvSpPr txBox="1"/>
          <p:nvPr/>
        </p:nvSpPr>
        <p:spPr>
          <a:xfrm>
            <a:off x="10775737" y="3411497"/>
            <a:ext cx="4723343"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TEDARİKÇİ ÖZELLİKLERİ</a:t>
            </a:r>
            <a:endParaRPr lang="en-US" altLang="zh-CN" sz="3600" b="1" dirty="0">
              <a:solidFill>
                <a:srgbClr val="3BEBE6"/>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10775739" y="4295179"/>
            <a:ext cx="4723342" cy="1107996"/>
          </a:xfrm>
          <a:prstGeom prst="rect">
            <a:avLst/>
          </a:prstGeom>
          <a:noFill/>
          <a:ln>
            <a:solidFill>
              <a:schemeClr val="bg1"/>
            </a:solidFill>
          </a:ln>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Artırılmış gerçeklik ve mobil uygulama yazılımı üzerinde yetkinliğe sahip olması.</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42313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6705969" y="1119723"/>
            <a:ext cx="4860820"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ÇÖZÜM DOSYASI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917446" y="3562886"/>
            <a:ext cx="6383468"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ÇÖZÜMÜN KONUSU VE HEDEFLERİ</a:t>
            </a:r>
            <a:endParaRPr lang="en-US" altLang="zh-CN" sz="34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17446" y="4591824"/>
            <a:ext cx="6383468" cy="553997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Çözümün hedefi, lastik diş derinliği ölçüm işlemlerini mobil cihaz kameralarıyla yürütmeyi sağlayan bir mobil uygulama geliştirmektir. </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Kullanıcı sahip olduğu mobil cihazının kamerasıyla lastiğin görüntüsünü kaydederken artırılmış gerçeklik ve makine öğrenmesi teknolojilerini kullanarak akıllı bir algoritmayla ölçüm işleminin otomatik olarak yürütülmesi ve hedeflenmektedir. </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Bu süreçte anahtar performans göstergelerinde bahsedilen gerekliliklere sahip bir çözüm ile ölçüm süreçlerinde kalite ve verimliliğin artırılması hedeflenmektedir.</a:t>
            </a:r>
            <a:endParaRPr lang="en-US" altLang="zh-CN" sz="2400" dirty="0">
              <a:solidFill>
                <a:schemeClr val="bg1"/>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289171" y="4591824"/>
            <a:ext cx="7155742" cy="73866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Artırılmış Gerçeklik – Bulut - Yapay Zekâ &amp; Akıllı Sistemler</a:t>
            </a:r>
            <a:endParaRPr lang="en-US" altLang="zh-CN" sz="2400" dirty="0">
              <a:solidFill>
                <a:schemeClr val="bg1"/>
              </a:solidFill>
              <a:latin typeface="+mj-lt"/>
              <a:ea typeface="Times New Roman"/>
              <a:cs typeface="Times New Roman" panose="02020603050405020304" pitchFamily="18" charset="0"/>
            </a:endParaRPr>
          </a:p>
        </p:txBody>
      </p:sp>
      <p:sp>
        <p:nvSpPr>
          <p:cNvPr id="9" name="TextBox 15">
            <a:extLst>
              <a:ext uri="{FF2B5EF4-FFF2-40B4-BE49-F238E27FC236}">
                <a16:creationId xmlns:a16="http://schemas.microsoft.com/office/drawing/2014/main" id="{6C2B2671-4AE5-61D3-D035-82F65EB51386}"/>
              </a:ext>
            </a:extLst>
          </p:cNvPr>
          <p:cNvSpPr txBox="1"/>
          <p:nvPr/>
        </p:nvSpPr>
        <p:spPr>
          <a:xfrm>
            <a:off x="9289172" y="3560207"/>
            <a:ext cx="7155742"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DİJİTAL DÖNÜŞÜM TEKNOLOJİ ALANI</a:t>
            </a:r>
            <a:endParaRPr lang="en-US" altLang="zh-CN" sz="3400" b="1" dirty="0">
              <a:solidFill>
                <a:srgbClr val="3BEBE6"/>
              </a:solidFill>
              <a:latin typeface="+mj-lt"/>
              <a:ea typeface="Times New Roman"/>
              <a:cs typeface="Times New Roman" panose="02020603050405020304" pitchFamily="18" charset="0"/>
            </a:endParaRPr>
          </a:p>
        </p:txBody>
      </p:sp>
      <p:sp>
        <p:nvSpPr>
          <p:cNvPr id="10" name="TextBox 15">
            <a:extLst>
              <a:ext uri="{FF2B5EF4-FFF2-40B4-BE49-F238E27FC236}">
                <a16:creationId xmlns:a16="http://schemas.microsoft.com/office/drawing/2014/main" id="{53F285E0-DA7E-B0FD-FAED-F09213269F10}"/>
              </a:ext>
            </a:extLst>
          </p:cNvPr>
          <p:cNvSpPr txBox="1"/>
          <p:nvPr/>
        </p:nvSpPr>
        <p:spPr>
          <a:xfrm>
            <a:off x="9289172" y="5702261"/>
            <a:ext cx="7155742"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ÖN GÖRÜLEN GERÇEKLEŞMESİ SÜRESİ</a:t>
            </a:r>
            <a:endParaRPr lang="en-US" altLang="zh-CN" sz="3400" b="1" dirty="0">
              <a:solidFill>
                <a:srgbClr val="3BEBE6"/>
              </a:solidFill>
              <a:latin typeface="+mj-lt"/>
              <a:ea typeface="Times New Roman"/>
              <a:cs typeface="Times New Roman" panose="02020603050405020304" pitchFamily="18" charset="0"/>
            </a:endParaRPr>
          </a:p>
        </p:txBody>
      </p:sp>
      <p:sp>
        <p:nvSpPr>
          <p:cNvPr id="11" name="TextBox 15">
            <a:extLst>
              <a:ext uri="{FF2B5EF4-FFF2-40B4-BE49-F238E27FC236}">
                <a16:creationId xmlns:a16="http://schemas.microsoft.com/office/drawing/2014/main" id="{81C00322-F791-A130-C21E-86053E51D648}"/>
              </a:ext>
            </a:extLst>
          </p:cNvPr>
          <p:cNvSpPr txBox="1"/>
          <p:nvPr/>
        </p:nvSpPr>
        <p:spPr>
          <a:xfrm>
            <a:off x="9289171" y="6651872"/>
            <a:ext cx="1540754" cy="369332"/>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1 – 6 Ay</a:t>
            </a:r>
          </a:p>
        </p:txBody>
      </p:sp>
    </p:spTree>
    <p:extLst>
      <p:ext uri="{BB962C8B-B14F-4D97-AF65-F5344CB8AC3E}">
        <p14:creationId xmlns:p14="http://schemas.microsoft.com/office/powerpoint/2010/main" val="5397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2" y="-7618"/>
            <a:ext cx="18295621" cy="1029461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3" name="TextBox 15">
            <a:extLst>
              <a:ext uri="{FF2B5EF4-FFF2-40B4-BE49-F238E27FC236}">
                <a16:creationId xmlns:a16="http://schemas.microsoft.com/office/drawing/2014/main" id="{B6AD7341-0C56-B45B-48E5-ABD5424BEE93}"/>
              </a:ext>
            </a:extLst>
          </p:cNvPr>
          <p:cNvSpPr txBox="1"/>
          <p:nvPr/>
        </p:nvSpPr>
        <p:spPr>
          <a:xfrm>
            <a:off x="768738" y="3512582"/>
            <a:ext cx="10689837"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PROJENİN ANAHTAR PERFORMANS GÖSTERGELERİ (KPI) </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768737" y="4541164"/>
            <a:ext cx="9634789" cy="184665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Mobil cihazların LIDAR kameraları ile ölçüm işlemini gerçekleştirme</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0.5mm ölçüm hassasiyetine ulaşma</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Mobil cihazların RGB kameraları ile ölçüm işlemi gerçekleştirme</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1298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reeform 1">
            <a:extLst>
              <a:ext uri="{FF2B5EF4-FFF2-40B4-BE49-F238E27FC236}">
                <a16:creationId xmlns:a16="http://schemas.microsoft.com/office/drawing/2014/main" id="{3ACFF4DC-5B56-15B8-7E88-7C567B02B60F}"/>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8" name="Freeform 2">
            <a:extLst>
              <a:ext uri="{FF2B5EF4-FFF2-40B4-BE49-F238E27FC236}">
                <a16:creationId xmlns:a16="http://schemas.microsoft.com/office/drawing/2014/main" id="{D8F6C2E2-DFAD-C2C3-E4BA-C4BC2FC5BB56}"/>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FEFEFE"/>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9" name="Freeform 3">
            <a:extLst>
              <a:ext uri="{FF2B5EF4-FFF2-40B4-BE49-F238E27FC236}">
                <a16:creationId xmlns:a16="http://schemas.microsoft.com/office/drawing/2014/main" id="{82B1C94B-DAA7-DC39-11AC-DB624DBFEB47}"/>
              </a:ext>
            </a:extLst>
          </p:cNvPr>
          <p:cNvSpPr>
            <a:spLocks noChangeArrowheads="1"/>
          </p:cNvSpPr>
          <p:nvPr/>
        </p:nvSpPr>
        <p:spPr bwMode="auto">
          <a:xfrm>
            <a:off x="1270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20" name="Picture 4">
            <a:extLst>
              <a:ext uri="{FF2B5EF4-FFF2-40B4-BE49-F238E27FC236}">
                <a16:creationId xmlns:a16="http://schemas.microsoft.com/office/drawing/2014/main" id="{22B0C9AA-9C9C-9B72-E650-E723AFAC7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0638"/>
            <a:ext cx="5676900"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a:extLst>
              <a:ext uri="{FF2B5EF4-FFF2-40B4-BE49-F238E27FC236}">
                <a16:creationId xmlns:a16="http://schemas.microsoft.com/office/drawing/2014/main" id="{045E18E4-6A34-65CD-AD15-672CA61A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3" y="6370638"/>
            <a:ext cx="5692775"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Freeform 6">
            <a:extLst>
              <a:ext uri="{FF2B5EF4-FFF2-40B4-BE49-F238E27FC236}">
                <a16:creationId xmlns:a16="http://schemas.microsoft.com/office/drawing/2014/main" id="{5DC46316-D831-C586-C434-14583F90AD5C}"/>
              </a:ext>
            </a:extLst>
          </p:cNvPr>
          <p:cNvSpPr>
            <a:spLocks noChangeArrowheads="1"/>
          </p:cNvSpPr>
          <p:nvPr/>
        </p:nvSpPr>
        <p:spPr bwMode="auto">
          <a:xfrm>
            <a:off x="13203238" y="1947863"/>
            <a:ext cx="4030662" cy="411162"/>
          </a:xfrm>
          <a:custGeom>
            <a:avLst/>
            <a:gdLst>
              <a:gd name="T0" fmla="*/ 0 w 11196"/>
              <a:gd name="T1" fmla="*/ 0 h 1141"/>
              <a:gd name="T2" fmla="*/ 1297 w 11196"/>
              <a:gd name="T3" fmla="*/ 1140 h 1141"/>
              <a:gd name="T4" fmla="*/ 9898 w 11196"/>
              <a:gd name="T5" fmla="*/ 1140 h 1141"/>
              <a:gd name="T6" fmla="*/ 11195 w 11196"/>
              <a:gd name="T7" fmla="*/ 0 h 1141"/>
              <a:gd name="T8" fmla="*/ 0 w 11196"/>
              <a:gd name="T9" fmla="*/ 0 h 1141"/>
            </a:gdLst>
            <a:ahLst/>
            <a:cxnLst>
              <a:cxn ang="0">
                <a:pos x="T0" y="T1"/>
              </a:cxn>
              <a:cxn ang="0">
                <a:pos x="T2" y="T3"/>
              </a:cxn>
              <a:cxn ang="0">
                <a:pos x="T4" y="T5"/>
              </a:cxn>
              <a:cxn ang="0">
                <a:pos x="T6" y="T7"/>
              </a:cxn>
              <a:cxn ang="0">
                <a:pos x="T8" y="T9"/>
              </a:cxn>
            </a:cxnLst>
            <a:rect l="0" t="0" r="r" b="b"/>
            <a:pathLst>
              <a:path w="11196" h="1141">
                <a:moveTo>
                  <a:pt x="0" y="0"/>
                </a:moveTo>
                <a:lnTo>
                  <a:pt x="1297" y="1140"/>
                </a:lnTo>
                <a:lnTo>
                  <a:pt x="9898" y="1140"/>
                </a:lnTo>
                <a:lnTo>
                  <a:pt x="11195"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3" name="Freeform 7">
            <a:extLst>
              <a:ext uri="{FF2B5EF4-FFF2-40B4-BE49-F238E27FC236}">
                <a16:creationId xmlns:a16="http://schemas.microsoft.com/office/drawing/2014/main" id="{4DDB09E8-635C-276D-F133-AB1E78FC7520}"/>
              </a:ext>
            </a:extLst>
          </p:cNvPr>
          <p:cNvSpPr>
            <a:spLocks noChangeArrowheads="1"/>
          </p:cNvSpPr>
          <p:nvPr/>
        </p:nvSpPr>
        <p:spPr bwMode="auto">
          <a:xfrm>
            <a:off x="11820525" y="1541463"/>
            <a:ext cx="2616200" cy="411162"/>
          </a:xfrm>
          <a:custGeom>
            <a:avLst/>
            <a:gdLst>
              <a:gd name="T0" fmla="*/ 0 w 7266"/>
              <a:gd name="T1" fmla="*/ 1140 h 1141"/>
              <a:gd name="T2" fmla="*/ 1297 w 7266"/>
              <a:gd name="T3" fmla="*/ 0 h 1141"/>
              <a:gd name="T4" fmla="*/ 5968 w 7266"/>
              <a:gd name="T5" fmla="*/ 0 h 1141"/>
              <a:gd name="T6" fmla="*/ 7265 w 7266"/>
              <a:gd name="T7" fmla="*/ 1140 h 1141"/>
              <a:gd name="T8" fmla="*/ 0 w 7266"/>
              <a:gd name="T9" fmla="*/ 1140 h 1141"/>
            </a:gdLst>
            <a:ahLst/>
            <a:cxnLst>
              <a:cxn ang="0">
                <a:pos x="T0" y="T1"/>
              </a:cxn>
              <a:cxn ang="0">
                <a:pos x="T2" y="T3"/>
              </a:cxn>
              <a:cxn ang="0">
                <a:pos x="T4" y="T5"/>
              </a:cxn>
              <a:cxn ang="0">
                <a:pos x="T6" y="T7"/>
              </a:cxn>
              <a:cxn ang="0">
                <a:pos x="T8" y="T9"/>
              </a:cxn>
            </a:cxnLst>
            <a:rect l="0" t="0" r="r" b="b"/>
            <a:pathLst>
              <a:path w="7266" h="1141">
                <a:moveTo>
                  <a:pt x="0" y="1140"/>
                </a:moveTo>
                <a:lnTo>
                  <a:pt x="1297" y="0"/>
                </a:lnTo>
                <a:lnTo>
                  <a:pt x="5968" y="0"/>
                </a:lnTo>
                <a:lnTo>
                  <a:pt x="7265"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4" name="Freeform 8">
            <a:extLst>
              <a:ext uri="{FF2B5EF4-FFF2-40B4-BE49-F238E27FC236}">
                <a16:creationId xmlns:a16="http://schemas.microsoft.com/office/drawing/2014/main" id="{DFFD295F-4BE2-C704-28F9-DC716967AC36}"/>
              </a:ext>
            </a:extLst>
          </p:cNvPr>
          <p:cNvSpPr>
            <a:spLocks noChangeArrowheads="1"/>
          </p:cNvSpPr>
          <p:nvPr/>
        </p:nvSpPr>
        <p:spPr bwMode="auto">
          <a:xfrm>
            <a:off x="0" y="1541463"/>
            <a:ext cx="3389313" cy="411162"/>
          </a:xfrm>
          <a:custGeom>
            <a:avLst/>
            <a:gdLst>
              <a:gd name="T0" fmla="*/ 0 w 9414"/>
              <a:gd name="T1" fmla="*/ 1140 h 1141"/>
              <a:gd name="T2" fmla="*/ 0 w 9414"/>
              <a:gd name="T3" fmla="*/ 0 h 1141"/>
              <a:gd name="T4" fmla="*/ 8115 w 9414"/>
              <a:gd name="T5" fmla="*/ 0 h 1141"/>
              <a:gd name="T6" fmla="*/ 9413 w 9414"/>
              <a:gd name="T7" fmla="*/ 1140 h 1141"/>
              <a:gd name="T8" fmla="*/ 0 w 9414"/>
              <a:gd name="T9" fmla="*/ 1140 h 1141"/>
            </a:gdLst>
            <a:ahLst/>
            <a:cxnLst>
              <a:cxn ang="0">
                <a:pos x="T0" y="T1"/>
              </a:cxn>
              <a:cxn ang="0">
                <a:pos x="T2" y="T3"/>
              </a:cxn>
              <a:cxn ang="0">
                <a:pos x="T4" y="T5"/>
              </a:cxn>
              <a:cxn ang="0">
                <a:pos x="T6" y="T7"/>
              </a:cxn>
              <a:cxn ang="0">
                <a:pos x="T8" y="T9"/>
              </a:cxn>
            </a:cxnLst>
            <a:rect l="0" t="0" r="r" b="b"/>
            <a:pathLst>
              <a:path w="9414" h="1141">
                <a:moveTo>
                  <a:pt x="0" y="1140"/>
                </a:moveTo>
                <a:lnTo>
                  <a:pt x="0" y="0"/>
                </a:lnTo>
                <a:lnTo>
                  <a:pt x="8115" y="0"/>
                </a:lnTo>
                <a:lnTo>
                  <a:pt x="9413"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5" name="Freeform 9">
            <a:extLst>
              <a:ext uri="{FF2B5EF4-FFF2-40B4-BE49-F238E27FC236}">
                <a16:creationId xmlns:a16="http://schemas.microsoft.com/office/drawing/2014/main" id="{7D275109-EF96-99AA-F376-4BB5E2E4085C}"/>
              </a:ext>
            </a:extLst>
          </p:cNvPr>
          <p:cNvSpPr>
            <a:spLocks noChangeArrowheads="1"/>
          </p:cNvSpPr>
          <p:nvPr/>
        </p:nvSpPr>
        <p:spPr bwMode="auto">
          <a:xfrm>
            <a:off x="0" y="1944688"/>
            <a:ext cx="2257425" cy="411162"/>
          </a:xfrm>
          <a:custGeom>
            <a:avLst/>
            <a:gdLst>
              <a:gd name="T0" fmla="*/ 0 w 6270"/>
              <a:gd name="T1" fmla="*/ 0 h 1141"/>
              <a:gd name="T2" fmla="*/ 0 w 6270"/>
              <a:gd name="T3" fmla="*/ 1140 h 1141"/>
              <a:gd name="T4" fmla="*/ 4972 w 6270"/>
              <a:gd name="T5" fmla="*/ 1140 h 1141"/>
              <a:gd name="T6" fmla="*/ 6269 w 6270"/>
              <a:gd name="T7" fmla="*/ 0 h 1141"/>
              <a:gd name="T8" fmla="*/ 0 w 6270"/>
              <a:gd name="T9" fmla="*/ 0 h 1141"/>
            </a:gdLst>
            <a:ahLst/>
            <a:cxnLst>
              <a:cxn ang="0">
                <a:pos x="T0" y="T1"/>
              </a:cxn>
              <a:cxn ang="0">
                <a:pos x="T2" y="T3"/>
              </a:cxn>
              <a:cxn ang="0">
                <a:pos x="T4" y="T5"/>
              </a:cxn>
              <a:cxn ang="0">
                <a:pos x="T6" y="T7"/>
              </a:cxn>
              <a:cxn ang="0">
                <a:pos x="T8" y="T9"/>
              </a:cxn>
            </a:cxnLst>
            <a:rect l="0" t="0" r="r" b="b"/>
            <a:pathLst>
              <a:path w="6270" h="1141">
                <a:moveTo>
                  <a:pt x="0" y="0"/>
                </a:moveTo>
                <a:lnTo>
                  <a:pt x="0" y="1140"/>
                </a:lnTo>
                <a:lnTo>
                  <a:pt x="4972" y="1140"/>
                </a:lnTo>
                <a:lnTo>
                  <a:pt x="6269"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6" name="Freeform 10">
            <a:extLst>
              <a:ext uri="{FF2B5EF4-FFF2-40B4-BE49-F238E27FC236}">
                <a16:creationId xmlns:a16="http://schemas.microsoft.com/office/drawing/2014/main" id="{32839C4B-428C-E0CC-19AD-229BF211A98A}"/>
              </a:ext>
            </a:extLst>
          </p:cNvPr>
          <p:cNvSpPr>
            <a:spLocks noChangeArrowheads="1"/>
          </p:cNvSpPr>
          <p:nvPr/>
        </p:nvSpPr>
        <p:spPr bwMode="auto">
          <a:xfrm>
            <a:off x="31924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7" name="Freeform 11">
            <a:extLst>
              <a:ext uri="{FF2B5EF4-FFF2-40B4-BE49-F238E27FC236}">
                <a16:creationId xmlns:a16="http://schemas.microsoft.com/office/drawing/2014/main" id="{604D358E-59F6-8601-DD84-CEBD58B29738}"/>
              </a:ext>
            </a:extLst>
          </p:cNvPr>
          <p:cNvSpPr>
            <a:spLocks noChangeArrowheads="1"/>
          </p:cNvSpPr>
          <p:nvPr/>
        </p:nvSpPr>
        <p:spPr bwMode="auto">
          <a:xfrm>
            <a:off x="39560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8" name="Freeform 12">
            <a:extLst>
              <a:ext uri="{FF2B5EF4-FFF2-40B4-BE49-F238E27FC236}">
                <a16:creationId xmlns:a16="http://schemas.microsoft.com/office/drawing/2014/main" id="{82B8A51F-0E15-BFE4-484F-CEE204DA4774}"/>
              </a:ext>
            </a:extLst>
          </p:cNvPr>
          <p:cNvSpPr>
            <a:spLocks noChangeArrowheads="1"/>
          </p:cNvSpPr>
          <p:nvPr/>
        </p:nvSpPr>
        <p:spPr bwMode="auto">
          <a:xfrm>
            <a:off x="4719638"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9" name="Freeform 13">
            <a:extLst>
              <a:ext uri="{FF2B5EF4-FFF2-40B4-BE49-F238E27FC236}">
                <a16:creationId xmlns:a16="http://schemas.microsoft.com/office/drawing/2014/main" id="{1D87B600-7D5E-2BCF-4D31-3C5BA67FA682}"/>
              </a:ext>
            </a:extLst>
          </p:cNvPr>
          <p:cNvSpPr>
            <a:spLocks noChangeArrowheads="1"/>
          </p:cNvSpPr>
          <p:nvPr/>
        </p:nvSpPr>
        <p:spPr bwMode="auto">
          <a:xfrm>
            <a:off x="54832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0" name="Freeform 14">
            <a:extLst>
              <a:ext uri="{FF2B5EF4-FFF2-40B4-BE49-F238E27FC236}">
                <a16:creationId xmlns:a16="http://schemas.microsoft.com/office/drawing/2014/main" id="{463B18DE-D3E0-DACE-4275-476C28FE0B93}"/>
              </a:ext>
            </a:extLst>
          </p:cNvPr>
          <p:cNvSpPr>
            <a:spLocks noChangeArrowheads="1"/>
          </p:cNvSpPr>
          <p:nvPr/>
        </p:nvSpPr>
        <p:spPr bwMode="auto">
          <a:xfrm>
            <a:off x="1426527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1" name="Freeform 15">
            <a:extLst>
              <a:ext uri="{FF2B5EF4-FFF2-40B4-BE49-F238E27FC236}">
                <a16:creationId xmlns:a16="http://schemas.microsoft.com/office/drawing/2014/main" id="{78996576-7215-EE09-BBA9-02D89245D4F7}"/>
              </a:ext>
            </a:extLst>
          </p:cNvPr>
          <p:cNvSpPr>
            <a:spLocks noChangeArrowheads="1"/>
          </p:cNvSpPr>
          <p:nvPr/>
        </p:nvSpPr>
        <p:spPr bwMode="auto">
          <a:xfrm>
            <a:off x="150288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2" name="Freeform 16">
            <a:extLst>
              <a:ext uri="{FF2B5EF4-FFF2-40B4-BE49-F238E27FC236}">
                <a16:creationId xmlns:a16="http://schemas.microsoft.com/office/drawing/2014/main" id="{30375851-FE13-4D92-0FAF-38B4D68703D8}"/>
              </a:ext>
            </a:extLst>
          </p:cNvPr>
          <p:cNvSpPr>
            <a:spLocks noChangeArrowheads="1"/>
          </p:cNvSpPr>
          <p:nvPr/>
        </p:nvSpPr>
        <p:spPr bwMode="auto">
          <a:xfrm>
            <a:off x="157924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3" name="Freeform 17">
            <a:extLst>
              <a:ext uri="{FF2B5EF4-FFF2-40B4-BE49-F238E27FC236}">
                <a16:creationId xmlns:a16="http://schemas.microsoft.com/office/drawing/2014/main" id="{3BA7C827-F367-589B-2410-F1A1BBCBA65C}"/>
              </a:ext>
            </a:extLst>
          </p:cNvPr>
          <p:cNvSpPr>
            <a:spLocks noChangeArrowheads="1"/>
          </p:cNvSpPr>
          <p:nvPr/>
        </p:nvSpPr>
        <p:spPr bwMode="auto">
          <a:xfrm>
            <a:off x="165576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4" name="Freeform 18">
            <a:extLst>
              <a:ext uri="{FF2B5EF4-FFF2-40B4-BE49-F238E27FC236}">
                <a16:creationId xmlns:a16="http://schemas.microsoft.com/office/drawing/2014/main" id="{D7D805D6-8392-272D-624B-2CD7CBA5991B}"/>
              </a:ext>
            </a:extLst>
          </p:cNvPr>
          <p:cNvSpPr>
            <a:spLocks noChangeArrowheads="1"/>
          </p:cNvSpPr>
          <p:nvPr/>
        </p:nvSpPr>
        <p:spPr bwMode="auto">
          <a:xfrm>
            <a:off x="10844213" y="1905000"/>
            <a:ext cx="7443787" cy="85725"/>
          </a:xfrm>
          <a:custGeom>
            <a:avLst/>
            <a:gdLst>
              <a:gd name="T0" fmla="*/ 0 w 20679"/>
              <a:gd name="T1" fmla="*/ 0 h 240"/>
              <a:gd name="T2" fmla="*/ 20678 w 20679"/>
              <a:gd name="T3" fmla="*/ 0 h 240"/>
              <a:gd name="T4" fmla="*/ 20678 w 20679"/>
              <a:gd name="T5" fmla="*/ 239 h 240"/>
              <a:gd name="T6" fmla="*/ 0 w 20679"/>
              <a:gd name="T7" fmla="*/ 239 h 240"/>
              <a:gd name="T8" fmla="*/ 0 w 20679"/>
              <a:gd name="T9" fmla="*/ 0 h 240"/>
            </a:gdLst>
            <a:ahLst/>
            <a:cxnLst>
              <a:cxn ang="0">
                <a:pos x="T0" y="T1"/>
              </a:cxn>
              <a:cxn ang="0">
                <a:pos x="T2" y="T3"/>
              </a:cxn>
              <a:cxn ang="0">
                <a:pos x="T4" y="T5"/>
              </a:cxn>
              <a:cxn ang="0">
                <a:pos x="T6" y="T7"/>
              </a:cxn>
              <a:cxn ang="0">
                <a:pos x="T8" y="T9"/>
              </a:cxn>
            </a:cxnLst>
            <a:rect l="0" t="0" r="r" b="b"/>
            <a:pathLst>
              <a:path w="20679" h="240">
                <a:moveTo>
                  <a:pt x="0" y="0"/>
                </a:moveTo>
                <a:lnTo>
                  <a:pt x="20678" y="0"/>
                </a:lnTo>
                <a:lnTo>
                  <a:pt x="20678"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5" name="Freeform 19">
            <a:extLst>
              <a:ext uri="{FF2B5EF4-FFF2-40B4-BE49-F238E27FC236}">
                <a16:creationId xmlns:a16="http://schemas.microsoft.com/office/drawing/2014/main" id="{5AFD0269-6F61-0B1D-1B78-83BD6010076F}"/>
              </a:ext>
            </a:extLst>
          </p:cNvPr>
          <p:cNvSpPr>
            <a:spLocks noChangeArrowheads="1"/>
          </p:cNvSpPr>
          <p:nvPr/>
        </p:nvSpPr>
        <p:spPr bwMode="auto">
          <a:xfrm>
            <a:off x="0" y="1905000"/>
            <a:ext cx="6964363" cy="85725"/>
          </a:xfrm>
          <a:custGeom>
            <a:avLst/>
            <a:gdLst>
              <a:gd name="T0" fmla="*/ 0 w 19347"/>
              <a:gd name="T1" fmla="*/ 0 h 240"/>
              <a:gd name="T2" fmla="*/ 19346 w 19347"/>
              <a:gd name="T3" fmla="*/ 0 h 240"/>
              <a:gd name="T4" fmla="*/ 19346 w 19347"/>
              <a:gd name="T5" fmla="*/ 239 h 240"/>
              <a:gd name="T6" fmla="*/ 0 w 19347"/>
              <a:gd name="T7" fmla="*/ 239 h 240"/>
              <a:gd name="T8" fmla="*/ 0 w 19347"/>
              <a:gd name="T9" fmla="*/ 0 h 240"/>
            </a:gdLst>
            <a:ahLst/>
            <a:cxnLst>
              <a:cxn ang="0">
                <a:pos x="T0" y="T1"/>
              </a:cxn>
              <a:cxn ang="0">
                <a:pos x="T2" y="T3"/>
              </a:cxn>
              <a:cxn ang="0">
                <a:pos x="T4" y="T5"/>
              </a:cxn>
              <a:cxn ang="0">
                <a:pos x="T6" y="T7"/>
              </a:cxn>
              <a:cxn ang="0">
                <a:pos x="T8" y="T9"/>
              </a:cxn>
            </a:cxnLst>
            <a:rect l="0" t="0" r="r" b="b"/>
            <a:pathLst>
              <a:path w="19347" h="240">
                <a:moveTo>
                  <a:pt x="0" y="0"/>
                </a:moveTo>
                <a:lnTo>
                  <a:pt x="19346" y="0"/>
                </a:lnTo>
                <a:lnTo>
                  <a:pt x="19346"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36" name="Picture 20">
            <a:extLst>
              <a:ext uri="{FF2B5EF4-FFF2-40B4-BE49-F238E27FC236}">
                <a16:creationId xmlns:a16="http://schemas.microsoft.com/office/drawing/2014/main" id="{5BDF21CF-8429-5190-CBC6-C481BFD79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038" y="1684338"/>
            <a:ext cx="3984625"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7" name="Text Box 21">
            <a:extLst>
              <a:ext uri="{FF2B5EF4-FFF2-40B4-BE49-F238E27FC236}">
                <a16:creationId xmlns:a16="http://schemas.microsoft.com/office/drawing/2014/main" id="{B9D79E15-878F-D3B0-2A18-7CC779992532}"/>
              </a:ext>
            </a:extLst>
          </p:cNvPr>
          <p:cNvSpPr txBox="1">
            <a:spLocks noChangeArrowheads="1"/>
          </p:cNvSpPr>
          <p:nvPr/>
        </p:nvSpPr>
        <p:spPr bwMode="auto">
          <a:xfrm>
            <a:off x="4924425" y="4357688"/>
            <a:ext cx="8437563" cy="549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SC Regular" charset="0"/>
              </a:defRPr>
            </a:lvl9pPr>
          </a:lstStyle>
          <a:p>
            <a:pPr indent="354013"/>
            <a:r>
              <a:rPr lang="en-US" altLang="tr-TR" sz="10300" b="1">
                <a:solidFill>
                  <a:srgbClr val="3AEBE6"/>
                </a:solidFill>
                <a:latin typeface="Calibri-Bold" charset="0"/>
                <a:cs typeface="Calibri-Bold" charset="0"/>
              </a:rPr>
              <a:t>TEŞEKKÜRLER</a:t>
            </a:r>
          </a:p>
          <a:p>
            <a:pPr>
              <a:lnSpc>
                <a:spcPct val="140000"/>
              </a:lnSpc>
            </a:pPr>
            <a:r>
              <a:rPr lang="en-US" altLang="tr-TR" sz="4800" b="1">
                <a:solidFill>
                  <a:srgbClr val="FEFEFE"/>
                </a:solidFill>
                <a:latin typeface="Calibri-Bold" charset="0"/>
                <a:cs typeface="Calibri-Bold" charset="0"/>
              </a:rPr>
              <a:t>                tusiadsd2.org</a:t>
            </a:r>
          </a:p>
        </p:txBody>
      </p:sp>
      <p:sp>
        <p:nvSpPr>
          <p:cNvPr id="9238" name="Text Box 22">
            <a:extLst>
              <a:ext uri="{FF2B5EF4-FFF2-40B4-BE49-F238E27FC236}">
                <a16:creationId xmlns:a16="http://schemas.microsoft.com/office/drawing/2014/main" id="{B8DD678F-1106-5213-D168-9B0B20187BFD}"/>
              </a:ext>
            </a:extLst>
          </p:cNvPr>
          <p:cNvSpPr txBox="1">
            <a:spLocks noChangeArrowheads="1"/>
          </p:cNvSpPr>
          <p:nvPr/>
        </p:nvSpPr>
        <p:spPr bwMode="auto">
          <a:xfrm>
            <a:off x="3048000" y="3427413"/>
            <a:ext cx="3249613"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@TÜSİAD SD2</a:t>
            </a:r>
          </a:p>
        </p:txBody>
      </p:sp>
      <p:sp>
        <p:nvSpPr>
          <p:cNvPr id="9239" name="Text Box 23">
            <a:extLst>
              <a:ext uri="{FF2B5EF4-FFF2-40B4-BE49-F238E27FC236}">
                <a16:creationId xmlns:a16="http://schemas.microsoft.com/office/drawing/2014/main" id="{C58F9EA5-8BC6-1FAF-0133-8FCE84BC929B}"/>
              </a:ext>
            </a:extLst>
          </p:cNvPr>
          <p:cNvSpPr txBox="1">
            <a:spLocks noChangeArrowheads="1"/>
          </p:cNvSpPr>
          <p:nvPr/>
        </p:nvSpPr>
        <p:spPr bwMode="auto">
          <a:xfrm>
            <a:off x="6481763" y="3427413"/>
            <a:ext cx="3249612"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9240" name="Text Box 24">
            <a:extLst>
              <a:ext uri="{FF2B5EF4-FFF2-40B4-BE49-F238E27FC236}">
                <a16:creationId xmlns:a16="http://schemas.microsoft.com/office/drawing/2014/main" id="{2E2D3B1C-355C-FEBC-A72E-01233B1689CF}"/>
              </a:ext>
            </a:extLst>
          </p:cNvPr>
          <p:cNvSpPr txBox="1">
            <a:spLocks noChangeArrowheads="1"/>
          </p:cNvSpPr>
          <p:nvPr/>
        </p:nvSpPr>
        <p:spPr bwMode="auto">
          <a:xfrm>
            <a:off x="13011150" y="3427413"/>
            <a:ext cx="3249613"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9241" name="Text Box 25">
            <a:extLst>
              <a:ext uri="{FF2B5EF4-FFF2-40B4-BE49-F238E27FC236}">
                <a16:creationId xmlns:a16="http://schemas.microsoft.com/office/drawing/2014/main" id="{A0B658A1-2984-E891-DAB4-FB107D59D81C}"/>
              </a:ext>
            </a:extLst>
          </p:cNvPr>
          <p:cNvSpPr txBox="1">
            <a:spLocks noChangeArrowheads="1"/>
          </p:cNvSpPr>
          <p:nvPr/>
        </p:nvSpPr>
        <p:spPr bwMode="auto">
          <a:xfrm>
            <a:off x="9917113" y="3427413"/>
            <a:ext cx="3249612"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pic>
        <p:nvPicPr>
          <p:cNvPr id="9242" name="Picture 26">
            <a:extLst>
              <a:ext uri="{FF2B5EF4-FFF2-40B4-BE49-F238E27FC236}">
                <a16:creationId xmlns:a16="http://schemas.microsoft.com/office/drawing/2014/main" id="{FC1D0B47-3001-863F-AEE3-5AA2C2D67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2201863"/>
            <a:ext cx="1462088"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3" name="Picture 27">
            <a:extLst>
              <a:ext uri="{FF2B5EF4-FFF2-40B4-BE49-F238E27FC236}">
                <a16:creationId xmlns:a16="http://schemas.microsoft.com/office/drawing/2014/main" id="{0072B02C-0B70-1A56-C0BA-28A43557D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5338" y="22780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4" name="Picture 28">
            <a:extLst>
              <a:ext uri="{FF2B5EF4-FFF2-40B4-BE49-F238E27FC236}">
                <a16:creationId xmlns:a16="http://schemas.microsoft.com/office/drawing/2014/main" id="{9203F248-E67B-C8B4-8D29-9A2A450330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0063" y="2290763"/>
            <a:ext cx="1285875"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5" name="Picture 29">
            <a:extLst>
              <a:ext uri="{FF2B5EF4-FFF2-40B4-BE49-F238E27FC236}">
                <a16:creationId xmlns:a16="http://schemas.microsoft.com/office/drawing/2014/main" id="{ECCB8ED0-A439-BDDC-D011-03612F1359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2188" y="22907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412</Words>
  <Application>Microsoft Office PowerPoint</Application>
  <PresentationFormat>Özel</PresentationFormat>
  <Paragraphs>48</Paragraphs>
  <Slides>7</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Calibri-Bold</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Kağan Dikmen</cp:lastModifiedBy>
  <cp:revision>27</cp:revision>
  <dcterms:created xsi:type="dcterms:W3CDTF">2011-01-21T15:00:27Z</dcterms:created>
  <dcterms:modified xsi:type="dcterms:W3CDTF">2022-08-25T12:06:07Z</dcterms:modified>
</cp:coreProperties>
</file>